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media/image11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65" r:id="rId6"/>
    <p:sldId id="263" r:id="rId7"/>
    <p:sldId id="272" r:id="rId8"/>
    <p:sldId id="275" r:id="rId9"/>
    <p:sldId id="260" r:id="rId10"/>
    <p:sldId id="266" r:id="rId11"/>
    <p:sldId id="271" r:id="rId12"/>
    <p:sldId id="269" r:id="rId13"/>
    <p:sldId id="264" r:id="rId14"/>
    <p:sldId id="270" r:id="rId15"/>
    <p:sldId id="267" r:id="rId16"/>
    <p:sldId id="273" r:id="rId17"/>
    <p:sldId id="274" r:id="rId18"/>
    <p:sldId id="276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26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342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Mandy\Documents\PPT Template\template background 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6" b="24792"/>
          <a:stretch/>
        </p:blipFill>
        <p:spPr bwMode="auto">
          <a:xfrm>
            <a:off x="0" y="-47628"/>
            <a:ext cx="9144000" cy="519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400550"/>
            <a:ext cx="2283355" cy="576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06262" y="1377636"/>
            <a:ext cx="6532738" cy="1346514"/>
          </a:xfrm>
          <a:prstGeom prst="rect">
            <a:avLst/>
          </a:prstGeom>
        </p:spPr>
        <p:txBody>
          <a:bodyPr/>
          <a:lstStyle>
            <a:lvl1pPr algn="l">
              <a:defRPr sz="36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704850" y="3168058"/>
            <a:ext cx="8198296" cy="3048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300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HK" sz="1300" dirty="0" smtClean="0">
                <a:solidFill>
                  <a:srgbClr val="9CC52D"/>
                </a:solidFill>
                <a:latin typeface="Helvetica"/>
                <a:cs typeface="Helvetica"/>
              </a:rPr>
              <a:t>Professor title and professional qualification goes here</a:t>
            </a:r>
            <a:endParaRPr lang="en-US" sz="1300" dirty="0" smtClean="0">
              <a:solidFill>
                <a:srgbClr val="9CC52D"/>
              </a:solidFill>
              <a:latin typeface="Helvetica"/>
              <a:cs typeface="Helvetica"/>
            </a:endParaRP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04850" y="2764048"/>
            <a:ext cx="8198296" cy="3982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/>
            </a:lvl2pPr>
          </a:lstStyle>
          <a:p>
            <a:r>
              <a:rPr lang="en-US" altLang="zh-HK" b="1" dirty="0" smtClean="0">
                <a:solidFill>
                  <a:srgbClr val="9CC52D"/>
                </a:solidFill>
                <a:latin typeface="Helvetica"/>
                <a:cs typeface="Helvetica"/>
              </a:rPr>
              <a:t>Professor name</a:t>
            </a:r>
            <a:endParaRPr lang="en-US" dirty="0"/>
          </a:p>
        </p:txBody>
      </p:sp>
      <p:pic>
        <p:nvPicPr>
          <p:cNvPr id="14" name="Picture 13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0" y="361950"/>
            <a:ext cx="1583117" cy="154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19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465592" y="1347242"/>
            <a:ext cx="4030208" cy="3053308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92D050"/>
              </a:buClr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  <a:p>
            <a:pPr lvl="0"/>
            <a:endParaRPr lang="en-US" dirty="0" smtClean="0"/>
          </a:p>
        </p:txBody>
      </p:sp>
      <p:sp>
        <p:nvSpPr>
          <p:cNvPr id="14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4648200" y="1347242"/>
            <a:ext cx="4022782" cy="3046786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92D050"/>
              </a:buClr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6754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303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1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870075"/>
            <a:ext cx="4040188" cy="260667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303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2</a:t>
            </a:r>
          </a:p>
        </p:txBody>
      </p:sp>
      <p:sp>
        <p:nvSpPr>
          <p:cNvPr id="18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870075"/>
            <a:ext cx="4041775" cy="260667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</p:spTree>
    <p:extLst>
      <p:ext uri="{BB962C8B-B14F-4D97-AF65-F5344CB8AC3E}">
        <p14:creationId xmlns:p14="http://schemas.microsoft.com/office/powerpoint/2010/main" val="6666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104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04392"/>
            <a:ext cx="4186808" cy="3072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Name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716016" y="1404392"/>
            <a:ext cx="3970784" cy="30576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Organization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1" name="Picture 10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606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866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64153" y="1404392"/>
            <a:ext cx="8222648" cy="29961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3" name="Picture 12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663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25425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66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754063"/>
            <a:ext cx="6745287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aseline="0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Description of the session</a:t>
            </a:r>
          </a:p>
        </p:txBody>
      </p:sp>
      <p:pic>
        <p:nvPicPr>
          <p:cNvPr id="14" name="Picture 13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  <p:pic>
        <p:nvPicPr>
          <p:cNvPr id="8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983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65951" y="1404392"/>
            <a:ext cx="8157547" cy="3072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rgbClr val="6600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pic>
        <p:nvPicPr>
          <p:cNvPr id="7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679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rgbClr val="6600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465592" y="1347242"/>
            <a:ext cx="4030208" cy="3053308"/>
          </a:xfrm>
          <a:prstGeom prst="rect">
            <a:avLst/>
          </a:prstGeom>
        </p:spPr>
        <p:txBody>
          <a:bodyPr/>
          <a:lstStyle>
            <a:lvl1pPr marL="285750" indent="-285750"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  <a:p>
            <a:pPr lvl="0"/>
            <a:endParaRPr lang="en-US" dirty="0" smtClean="0"/>
          </a:p>
        </p:txBody>
      </p:sp>
      <p:sp>
        <p:nvSpPr>
          <p:cNvPr id="14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4648200" y="1347242"/>
            <a:ext cx="4022782" cy="3046786"/>
          </a:xfrm>
          <a:prstGeom prst="rect">
            <a:avLst/>
          </a:prstGeom>
        </p:spPr>
        <p:txBody>
          <a:bodyPr/>
          <a:lstStyle>
            <a:lvl1pPr marL="285750" indent="-285750"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  <a:p>
            <a:pPr lvl="0"/>
            <a:endParaRPr lang="en-US" dirty="0" smtClean="0"/>
          </a:p>
        </p:txBody>
      </p:sp>
      <p:pic>
        <p:nvPicPr>
          <p:cNvPr id="11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122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rgbClr val="6600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303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 baseline="0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1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870075"/>
            <a:ext cx="4040188" cy="2606675"/>
          </a:xfrm>
          <a:prstGeom prst="rect">
            <a:avLst/>
          </a:prstGeo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303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2</a:t>
            </a:r>
          </a:p>
        </p:txBody>
      </p:sp>
      <p:sp>
        <p:nvSpPr>
          <p:cNvPr id="18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870075"/>
            <a:ext cx="4041775" cy="2606675"/>
          </a:xfrm>
          <a:prstGeom prst="rect">
            <a:avLst/>
          </a:prstGeo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  <p:pic>
        <p:nvPicPr>
          <p:cNvPr id="10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398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104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rgbClr val="6600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04392"/>
            <a:ext cx="4186808" cy="3072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Tx/>
              <a:buFont typeface="Arial" pitchFamily="34" charset="0"/>
              <a:buChar char="•"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Name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716016" y="1404392"/>
            <a:ext cx="3970784" cy="30576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Tx/>
              <a:buFont typeface="Arial" pitchFamily="34" charset="0"/>
              <a:buChar char="•"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Organization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1" name="Picture 10" descr="CU-Medicine-logo-S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  <p:pic>
        <p:nvPicPr>
          <p:cNvPr id="12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924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866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rgbClr val="6600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64153" y="1404392"/>
            <a:ext cx="8222648" cy="29961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3" name="Picture 12" descr="CU-Medicine-logo-S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  <p:pic>
        <p:nvPicPr>
          <p:cNvPr id="10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24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74" y="4606423"/>
            <a:ext cx="1600439" cy="403727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00174" y="2262187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0174" y="762000"/>
            <a:ext cx="714362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Description of the session</a:t>
            </a:r>
          </a:p>
        </p:txBody>
      </p:sp>
      <p:pic>
        <p:nvPicPr>
          <p:cNvPr id="11" name="Picture 10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746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Mandy\Documents\PPT Template\template background 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6" b="24792"/>
          <a:stretch/>
        </p:blipFill>
        <p:spPr bwMode="auto">
          <a:xfrm>
            <a:off x="0" y="-47628"/>
            <a:ext cx="9144000" cy="519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73207" y="1960010"/>
            <a:ext cx="3429000" cy="1143000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Thank you !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022822" y="4702448"/>
            <a:ext cx="37216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K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 Faculty </a:t>
            </a:r>
            <a:r>
              <a:rPr lang="en-US" altLang="zh-HK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Medicine  </a:t>
            </a:r>
            <a:r>
              <a:rPr lang="en-US" altLang="zh-HK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Chinese University of Hong Kong</a:t>
            </a:r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CUHK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85" y="4502089"/>
            <a:ext cx="2880000" cy="486299"/>
          </a:xfrm>
          <a:prstGeom prst="rect">
            <a:avLst/>
          </a:prstGeom>
        </p:spPr>
      </p:pic>
      <p:pic>
        <p:nvPicPr>
          <p:cNvPr id="11" name="Picture 10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0" y="361950"/>
            <a:ext cx="1583117" cy="154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37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38274" y="1385342"/>
            <a:ext cx="8238182" cy="29009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0" name="Picture 9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796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404393"/>
            <a:ext cx="4038600" cy="3072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413019"/>
            <a:ext cx="4038600" cy="306373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</p:spTree>
    <p:extLst>
      <p:ext uri="{BB962C8B-B14F-4D97-AF65-F5344CB8AC3E}">
        <p14:creationId xmlns:p14="http://schemas.microsoft.com/office/powerpoint/2010/main" val="2125248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49363"/>
            <a:ext cx="4040188" cy="63658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1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889125"/>
            <a:ext cx="4040188" cy="2587625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49363"/>
            <a:ext cx="4041775" cy="63658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2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889125"/>
            <a:ext cx="4041775" cy="2587625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</p:spTree>
    <p:extLst>
      <p:ext uri="{BB962C8B-B14F-4D97-AF65-F5344CB8AC3E}">
        <p14:creationId xmlns:p14="http://schemas.microsoft.com/office/powerpoint/2010/main" val="2957764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274638"/>
            <a:ext cx="70104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379242"/>
            <a:ext cx="4114800" cy="30213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Name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96966" y="1366292"/>
            <a:ext cx="3945632" cy="306467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Organization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Fourth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4" name="Picture 13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438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104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58635" y="1385342"/>
            <a:ext cx="8228165" cy="3091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2" name="Picture 11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661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25425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754063"/>
            <a:ext cx="6745287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aseline="0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Description of the session</a:t>
            </a:r>
          </a:p>
        </p:txBody>
      </p:sp>
      <p:pic>
        <p:nvPicPr>
          <p:cNvPr id="14" name="Picture 13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30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65951" y="1404392"/>
            <a:ext cx="8157547" cy="3072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400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ndy\Documents\PPT Template\template background 2.jpg"/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6" b="24792"/>
          <a:stretch/>
        </p:blipFill>
        <p:spPr bwMode="auto">
          <a:xfrm>
            <a:off x="0" y="-47628"/>
            <a:ext cx="9144000" cy="519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U-Medicine-logo-S.png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0" y="361950"/>
            <a:ext cx="1583117" cy="154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1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68" r:id="rId2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腎病</a:t>
            </a: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C000"/>
                </a:solidFill>
              </a:rPr>
              <a:t>痛風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zh-TW" altLang="en-US" dirty="0" smtClean="0"/>
              <a:t>註冊護士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 altLang="en-US" dirty="0" smtClean="0"/>
              <a:t>黃美玲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42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痛風是一種因嘌呤代謝障礙，使尿酸累積而引起的疾病，屬於關節炎的</a:t>
            </a:r>
            <a:r>
              <a:rPr lang="zh-TW" altLang="en-US" dirty="0" smtClean="0"/>
              <a:t>一種。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4000" b="1" dirty="0">
                <a:solidFill>
                  <a:srgbClr val="FFC000"/>
                </a:solidFill>
              </a:rPr>
              <a:t>痛風</a:t>
            </a:r>
            <a:endParaRPr lang="en-US" sz="4000" b="1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998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何解？？？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尿酸由（     ）排出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zh-TW" altLang="en-US" sz="4400" dirty="0" smtClean="0">
                <a:solidFill>
                  <a:schemeClr val="accent6">
                    <a:lumMod val="75000"/>
                  </a:schemeClr>
                </a:solidFill>
              </a:rPr>
              <a:t>腎病</a:t>
            </a:r>
            <a:r>
              <a:rPr lang="zh-TW" altLang="en-US" sz="4400" dirty="0"/>
              <a:t>與</a:t>
            </a:r>
            <a:r>
              <a:rPr lang="zh-TW" altLang="en-US" sz="4400" dirty="0">
                <a:solidFill>
                  <a:srgbClr val="FFC000"/>
                </a:solidFill>
              </a:rPr>
              <a:t>痛風</a:t>
            </a:r>
            <a:r>
              <a:rPr lang="zh-TW" altLang="en-US" sz="4400" dirty="0" smtClean="0"/>
              <a:t>息息相關</a:t>
            </a: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83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78" y="1366075"/>
            <a:ext cx="7772400" cy="1779461"/>
          </a:xfrm>
        </p:spPr>
        <p:txBody>
          <a:bodyPr>
            <a:normAutofit/>
          </a:bodyPr>
          <a:lstStyle/>
          <a:p>
            <a:r>
              <a:rPr lang="zh-TW" altLang="en-US" sz="1800" b="0" dirty="0"/>
              <a:t>發作時關節局部紅腫發熱</a:t>
            </a:r>
            <a:r>
              <a:rPr lang="zh-TW" altLang="en-US" sz="1800" b="0" dirty="0" smtClean="0"/>
              <a:t>疼痛，</a:t>
            </a:r>
            <a:r>
              <a:rPr lang="zh-TW" altLang="en-US" sz="1800" dirty="0"/>
              <a:t>九成以上侵犯單一關節</a:t>
            </a:r>
            <a:r>
              <a:rPr lang="en-US" sz="1800" dirty="0"/>
              <a:t> (75 % </a:t>
            </a:r>
            <a:r>
              <a:rPr lang="zh-TW" altLang="en-US" sz="1800" dirty="0"/>
              <a:t>大拇趾</a:t>
            </a:r>
            <a:r>
              <a:rPr lang="en-US" sz="1800" dirty="0" smtClean="0"/>
              <a:t>) </a:t>
            </a:r>
            <a:r>
              <a:rPr lang="zh-TW" altLang="en-US" sz="1800" dirty="0" smtClean="0"/>
              <a:t>，</a:t>
            </a:r>
            <a:r>
              <a:rPr lang="zh-TW" altLang="en-US" sz="1800" b="0" dirty="0" smtClean="0"/>
              <a:t>往往</a:t>
            </a:r>
            <a:r>
              <a:rPr lang="zh-TW" altLang="en-US" sz="1800" b="0" dirty="0"/>
              <a:t>在夜間因劇痛而</a:t>
            </a:r>
            <a:r>
              <a:rPr lang="zh-TW" altLang="en-US" sz="1800" b="0" dirty="0" smtClean="0"/>
              <a:t>驚醒。</a:t>
            </a:r>
            <a:r>
              <a:rPr lang="en-US" altLang="zh-TW" sz="1800" b="0" dirty="0" smtClean="0"/>
              <a:t/>
            </a:r>
            <a:br>
              <a:rPr lang="en-US" altLang="zh-TW" sz="1800" b="0" dirty="0" smtClean="0"/>
            </a:br>
            <a:r>
              <a:rPr lang="zh-TW" altLang="en-US" sz="1800" b="0" dirty="0" smtClean="0"/>
              <a:t>多次</a:t>
            </a:r>
            <a:r>
              <a:rPr lang="zh-TW" altLang="en-US" sz="1800" b="0" dirty="0"/>
              <a:t>發作後，可使關節腫脹強直變形，甚至造成關節脫位</a:t>
            </a:r>
            <a:r>
              <a:rPr lang="zh-TW" altLang="en-US" sz="1800" b="0" dirty="0" smtClean="0"/>
              <a:t>。</a:t>
            </a:r>
            <a:r>
              <a:rPr lang="en-US" altLang="zh-TW" sz="1800" b="0" dirty="0" smtClean="0"/>
              <a:t/>
            </a:r>
            <a:br>
              <a:rPr lang="en-US" altLang="zh-TW" sz="1800" b="0" dirty="0" smtClean="0"/>
            </a:br>
            <a:r>
              <a:rPr lang="zh-TW" altLang="en-US" sz="1800" b="0" dirty="0" smtClean="0"/>
              <a:t>尿酸</a:t>
            </a:r>
            <a:r>
              <a:rPr lang="zh-TW" altLang="en-US" sz="1800" b="0" dirty="0"/>
              <a:t>鹽沈積于關節或其周圍組織中會</a:t>
            </a:r>
            <a:r>
              <a:rPr lang="zh-TW" altLang="en-US" sz="1800" b="0" dirty="0" smtClean="0"/>
              <a:t>發生</a:t>
            </a:r>
            <a:r>
              <a:rPr lang="zh-TW" altLang="en-US" sz="1800" b="0" dirty="0"/>
              <a:t>痛風石（小的如沙粒，大的如雞蛋）。</a:t>
            </a:r>
            <a:r>
              <a:rPr lang="en-US" altLang="zh-TW" sz="1800" b="0" dirty="0" smtClean="0"/>
              <a:t/>
            </a:r>
            <a:br>
              <a:rPr lang="en-US" altLang="zh-TW" sz="1800" b="0" dirty="0" smtClean="0"/>
            </a:br>
            <a:r>
              <a:rPr lang="zh-TW" altLang="en-US" sz="1800" b="0" dirty="0" smtClean="0"/>
              <a:t>有低</a:t>
            </a:r>
            <a:r>
              <a:rPr lang="zh-TW" altLang="en-US" sz="1800" b="0" dirty="0"/>
              <a:t>熱、白細胞增高、血沈增快、血尿酸水平昇高</a:t>
            </a:r>
            <a:r>
              <a:rPr lang="zh-TW" altLang="en-US" sz="1800" b="0" dirty="0" smtClean="0"/>
              <a:t>，。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357" y="566530"/>
            <a:ext cx="7444408" cy="593964"/>
          </a:xfrm>
        </p:spPr>
        <p:txBody>
          <a:bodyPr/>
          <a:lstStyle/>
          <a:p>
            <a:r>
              <a:rPr lang="zh-TW" altLang="en-US" sz="2800" dirty="0">
                <a:solidFill>
                  <a:srgbClr val="FFC000"/>
                </a:solidFill>
              </a:rPr>
              <a:t>痛風</a:t>
            </a:r>
            <a:r>
              <a:rPr lang="zh-TW" altLang="en-US" sz="2800" dirty="0" smtClean="0"/>
              <a:t>病徵病狀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9329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74" y="1536193"/>
            <a:ext cx="7772400" cy="208807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174" y="298174"/>
            <a:ext cx="7143626" cy="981987"/>
          </a:xfrm>
        </p:spPr>
        <p:txBody>
          <a:bodyPr/>
          <a:lstStyle/>
          <a:p>
            <a:r>
              <a:rPr lang="zh-TW" altLang="en-US" sz="4000" dirty="0">
                <a:solidFill>
                  <a:srgbClr val="FFC000"/>
                </a:solidFill>
              </a:rPr>
              <a:t>痛風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290" y="1764792"/>
            <a:ext cx="2857500" cy="2209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1770634"/>
            <a:ext cx="4754880" cy="210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339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74" y="1371600"/>
            <a:ext cx="7772400" cy="3355847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sz="1100" b="0" dirty="0"/>
              <a:t/>
            </a:r>
            <a:br>
              <a:rPr lang="en-US" altLang="zh-TW" sz="1100" b="0" dirty="0"/>
            </a:br>
            <a:r>
              <a:rPr lang="zh-TW" altLang="en-US" sz="2700" b="0" dirty="0" smtClean="0"/>
              <a:t>控</a:t>
            </a:r>
            <a:r>
              <a:rPr lang="zh-TW" altLang="en-US" sz="2700" dirty="0"/>
              <a:t>嘌呤</a:t>
            </a:r>
            <a:r>
              <a:rPr lang="zh-TW" altLang="en-US" sz="2700" b="0" dirty="0"/>
              <a:t>　減風險</a:t>
            </a:r>
            <a:br>
              <a:rPr lang="zh-TW" altLang="en-US" sz="2700" b="0" dirty="0"/>
            </a:br>
            <a:r>
              <a:rPr lang="zh-TW" altLang="en-US" sz="2700" b="0" dirty="0" smtClean="0"/>
              <a:t>少</a:t>
            </a:r>
            <a:r>
              <a:rPr lang="zh-TW" altLang="en-US" sz="2700" b="0" dirty="0"/>
              <a:t>肉類　少脂肪</a:t>
            </a:r>
            <a:br>
              <a:rPr lang="zh-TW" altLang="en-US" sz="2700" b="0" dirty="0"/>
            </a:br>
            <a:r>
              <a:rPr lang="zh-TW" altLang="en-US" sz="2700" b="0" dirty="0" smtClean="0"/>
              <a:t>多飲水</a:t>
            </a:r>
            <a:r>
              <a:rPr lang="zh-TW" altLang="en-US" sz="2700" b="0" dirty="0"/>
              <a:t>八至十二杯水　排</a:t>
            </a:r>
            <a:r>
              <a:rPr lang="zh-TW" altLang="en-US" sz="2700" b="0" dirty="0" smtClean="0"/>
              <a:t>尿酸</a:t>
            </a:r>
            <a:r>
              <a:rPr lang="en-US" altLang="zh-TW" sz="2700" b="0" dirty="0" smtClean="0"/>
              <a:t/>
            </a:r>
            <a:br>
              <a:rPr lang="en-US" altLang="zh-TW" sz="2700" b="0" dirty="0" smtClean="0"/>
            </a:br>
            <a:r>
              <a:rPr lang="zh-TW" altLang="en-US" sz="2700" b="0" dirty="0" smtClean="0"/>
              <a:t>戒酒精　防脫水</a:t>
            </a:r>
            <a:r>
              <a:rPr lang="en-US" altLang="zh-TW" sz="2700" b="0" dirty="0" smtClean="0"/>
              <a:t/>
            </a:r>
            <a:br>
              <a:rPr lang="en-US" altLang="zh-TW" sz="2700" b="0" dirty="0" smtClean="0"/>
            </a:br>
            <a:r>
              <a:rPr lang="zh-TW" altLang="en-US" sz="2700" b="0" dirty="0" smtClean="0"/>
              <a:t>控制體重，肥胖</a:t>
            </a:r>
            <a:r>
              <a:rPr lang="zh-TW" altLang="en-US" sz="2700" b="0" dirty="0"/>
              <a:t>是會提高患痛風風險</a:t>
            </a:r>
            <a:r>
              <a:rPr lang="zh-TW" altLang="en-US" sz="2700" b="0" dirty="0" smtClean="0"/>
              <a:t>達</a:t>
            </a:r>
            <a:r>
              <a:rPr lang="en-US" altLang="zh-TW" sz="2700" b="0" dirty="0" smtClean="0"/>
              <a:t>3</a:t>
            </a:r>
            <a:r>
              <a:rPr lang="zh-TW" altLang="en-US" sz="2700" b="0" dirty="0" smtClean="0"/>
              <a:t>倍</a:t>
            </a:r>
            <a:r>
              <a:rPr lang="zh-TW" altLang="en-US" sz="2700" b="0" dirty="0"/>
              <a:t>。</a:t>
            </a:r>
            <a:br>
              <a:rPr lang="zh-TW" altLang="en-US" sz="2700" b="0" dirty="0"/>
            </a:br>
            <a:r>
              <a:rPr lang="en-US" altLang="zh-TW" sz="2200" b="0" dirty="0" smtClean="0"/>
              <a:t/>
            </a:r>
            <a:br>
              <a:rPr lang="en-US" altLang="zh-TW" sz="2200" b="0" dirty="0" smtClean="0"/>
            </a:br>
            <a:r>
              <a:rPr lang="zh-TW" altLang="en-US" b="0" dirty="0"/>
              <a:t/>
            </a:r>
            <a:br>
              <a:rPr lang="zh-TW" altLang="en-US" b="0" dirty="0"/>
            </a:br>
            <a:r>
              <a:rPr lang="zh-TW" altLang="en-US" b="0" dirty="0"/>
              <a:t/>
            </a:r>
            <a:br>
              <a:rPr lang="zh-TW" altLang="en-US" b="0" dirty="0"/>
            </a:br>
            <a:r>
              <a:rPr lang="zh-TW" altLang="en-US" b="0" dirty="0"/>
              <a:t/>
            </a:r>
            <a:br>
              <a:rPr lang="zh-TW" altLang="en-US" b="0" dirty="0"/>
            </a:br>
            <a:r>
              <a:rPr lang="zh-TW" altLang="en-US" b="0" dirty="0"/>
              <a:t/>
            </a:r>
            <a:br>
              <a:rPr lang="zh-TW" altLang="en-US" b="0" dirty="0"/>
            </a:br>
            <a:r>
              <a:rPr lang="zh-TW" altLang="en-US" b="0" dirty="0"/>
              <a:t/>
            </a:r>
            <a:br>
              <a:rPr lang="zh-TW" altLang="en-US" b="0" dirty="0"/>
            </a:br>
            <a:r>
              <a:rPr lang="zh-TW" altLang="en-US" sz="1100" b="0" dirty="0"/>
              <a:t/>
            </a:r>
            <a:br>
              <a:rPr lang="zh-TW" altLang="en-US" sz="1100" b="0" dirty="0"/>
            </a:br>
            <a:r>
              <a:rPr lang="zh-TW" altLang="en-US" sz="1100" b="0" dirty="0"/>
              <a:t>○三年台灣有一研究，在</a:t>
            </a:r>
            <a:r>
              <a:rPr lang="en-US" altLang="zh-TW" sz="1100" b="0" dirty="0"/>
              <a:t>92</a:t>
            </a:r>
            <a:r>
              <a:rPr lang="zh-TW" altLang="en-US" sz="1100" b="0" dirty="0"/>
              <a:t>位患痛風的男士中發現，腰圍最粗的三分一人比最幼的三分一人，患上痛風風險高約四倍。除此之外，前述十二年的研究中亦可見，喜歡紅肉及海鮮的人，肥胖是會提高患痛風風險達</a:t>
            </a:r>
            <a:r>
              <a:rPr lang="en-US" altLang="zh-TW" sz="1100" b="0" dirty="0"/>
              <a:t>1.55-2.8</a:t>
            </a:r>
            <a:r>
              <a:rPr lang="zh-TW" altLang="en-US" sz="1100" b="0" dirty="0"/>
              <a:t>倍。但減肥切忌操之過急，否則會誘發痛風。</a:t>
            </a:r>
            <a:br>
              <a:rPr lang="zh-TW" altLang="en-US" sz="1100" b="0" dirty="0"/>
            </a:br>
            <a:endParaRPr lang="en-US" sz="1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991" y="496957"/>
            <a:ext cx="7143626" cy="979203"/>
          </a:xfrm>
        </p:spPr>
        <p:txBody>
          <a:bodyPr/>
          <a:lstStyle/>
          <a:p>
            <a:r>
              <a:rPr lang="zh-TW" altLang="en-US" sz="3200" b="1" dirty="0" smtClean="0">
                <a:solidFill>
                  <a:srgbClr val="FFC000"/>
                </a:solidFill>
              </a:rPr>
              <a:t>預防</a:t>
            </a:r>
            <a:r>
              <a:rPr lang="zh-TW" altLang="en-US" sz="3200" b="1" dirty="0">
                <a:solidFill>
                  <a:srgbClr val="FFC000"/>
                </a:solidFill>
              </a:rPr>
              <a:t>痛風</a:t>
            </a:r>
            <a:endParaRPr lang="en-US" sz="3200" b="1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52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304456"/>
            <a:ext cx="7010400" cy="925512"/>
          </a:xfrm>
        </p:spPr>
        <p:txBody>
          <a:bodyPr>
            <a:noAutofit/>
          </a:bodyPr>
          <a:lstStyle/>
          <a:p>
            <a:r>
              <a:rPr lang="zh-TW" altLang="en-US" sz="4000" b="0" dirty="0" smtClean="0">
                <a:solidFill>
                  <a:srgbClr val="FFC000"/>
                </a:solidFill>
              </a:rPr>
              <a:t>痛風</a:t>
            </a:r>
            <a:r>
              <a:rPr lang="zh-TW" altLang="en-US" sz="4000" b="0" dirty="0">
                <a:solidFill>
                  <a:srgbClr val="FFC000"/>
                </a:solidFill>
              </a:rPr>
              <a:t>治療</a:t>
            </a:r>
            <a:r>
              <a:rPr lang="en-US" sz="4000" b="0" dirty="0">
                <a:solidFill>
                  <a:srgbClr val="FFC000"/>
                </a:solidFill>
              </a:rPr>
              <a:t/>
            </a:r>
            <a:br>
              <a:rPr lang="en-US" sz="4000" b="0" dirty="0">
                <a:solidFill>
                  <a:srgbClr val="FFC000"/>
                </a:solidFill>
              </a:rPr>
            </a:br>
            <a:endParaRPr lang="en-US" sz="4000" b="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/>
              <a:t>　痛風不能根治，</a:t>
            </a:r>
            <a:r>
              <a:rPr lang="zh-TW" altLang="en-US" dirty="0" smtClean="0"/>
              <a:t>但適當</a:t>
            </a:r>
            <a:r>
              <a:rPr lang="zh-TW" altLang="en-US" dirty="0"/>
              <a:t>的</a:t>
            </a:r>
            <a:r>
              <a:rPr lang="zh-TW" altLang="en-US" dirty="0" smtClean="0"/>
              <a:t>藥物（ 降</a:t>
            </a:r>
            <a:r>
              <a:rPr lang="zh-TW" altLang="en-US" dirty="0"/>
              <a:t>尿酸</a:t>
            </a:r>
            <a:r>
              <a:rPr lang="zh-TW" altLang="en-US" dirty="0" smtClean="0"/>
              <a:t>）</a:t>
            </a:r>
            <a:r>
              <a:rPr lang="zh-TW" altLang="en-US" dirty="0"/>
              <a:t>及</a:t>
            </a:r>
            <a:r>
              <a:rPr lang="zh-TW" altLang="en-US" dirty="0" smtClean="0"/>
              <a:t>飲食控制可以</a:t>
            </a:r>
            <a:r>
              <a:rPr lang="zh-TW" altLang="en-US" dirty="0"/>
              <a:t>減低復發機會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686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C000"/>
                </a:solidFill>
              </a:rPr>
              <a:t>痛風</a:t>
            </a:r>
            <a:r>
              <a:rPr lang="zh-TW" altLang="en-US" dirty="0" smtClean="0"/>
              <a:t>症飲食控制指引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/>
              <a:t>避免進食嘌呤含量高的食物</a:t>
            </a:r>
          </a:p>
          <a:p>
            <a:r>
              <a:rPr lang="zh-TW" altLang="en-US" dirty="0"/>
              <a:t>動物的內臟－－尤其是肝、腎、胰、腦等。</a:t>
            </a:r>
          </a:p>
          <a:p>
            <a:r>
              <a:rPr lang="zh-TW" altLang="en-US" dirty="0"/>
              <a:t>紅肉－－如牛肉、羊肉、豬肉、乳鴿。</a:t>
            </a:r>
          </a:p>
          <a:p>
            <a:r>
              <a:rPr lang="zh-TW" altLang="en-US" dirty="0"/>
              <a:t>海產－－如沙甸魚、鰽魚、鯉魚、鱸魚、蝦、蟹、青口、帶子。</a:t>
            </a:r>
          </a:p>
          <a:p>
            <a:r>
              <a:rPr lang="zh-TW" altLang="en-US" dirty="0"/>
              <a:t>蔬菜－－冬菇、菠菜、椰菜花、鮮露筍。</a:t>
            </a:r>
          </a:p>
          <a:p>
            <a:r>
              <a:rPr lang="zh-TW" altLang="en-US" dirty="0"/>
              <a:t>豆類－－黃豆及其製品如豆腐、豆漿、醬油。</a:t>
            </a:r>
          </a:p>
          <a:p>
            <a:r>
              <a:rPr lang="zh-TW" altLang="en-US" dirty="0"/>
              <a:t>酒類－－避免飲酒，尤其是啤酒。因為酒精會影響腎臟排走尿酸的功能，增加痛風發作的機會。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845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參考資料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 smtClean="0"/>
              <a:t>社區健康醫學堂老友記健康大學課程實用好</a:t>
            </a:r>
            <a:r>
              <a:rPr lang="zh-TW" altLang="en-US" dirty="0"/>
              <a:t>手冊</a:t>
            </a:r>
          </a:p>
          <a:p>
            <a:r>
              <a:rPr lang="zh-TW" altLang="en-US" dirty="0"/>
              <a:t>醫 管 局 </a:t>
            </a:r>
            <a:r>
              <a:rPr lang="zh-TW" altLang="en-US" dirty="0" smtClean="0"/>
              <a:t>智 </a:t>
            </a:r>
            <a:r>
              <a:rPr lang="zh-TW" altLang="en-US" dirty="0"/>
              <a:t>友 站 </a:t>
            </a:r>
            <a:r>
              <a:rPr lang="en-US" altLang="zh-TW" dirty="0" smtClean="0"/>
              <a:t>—</a:t>
            </a:r>
            <a:r>
              <a:rPr lang="zh-TW" altLang="en-US" dirty="0" smtClean="0"/>
              <a:t>腎病</a:t>
            </a:r>
            <a:r>
              <a:rPr lang="en-US" altLang="zh-TW" dirty="0"/>
              <a:t> </a:t>
            </a:r>
            <a:r>
              <a:rPr lang="en-US" altLang="zh-TW" dirty="0" smtClean="0"/>
              <a:t>  /   </a:t>
            </a:r>
            <a:r>
              <a:rPr lang="zh-TW" altLang="en-US" dirty="0" smtClean="0"/>
              <a:t>痛風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248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 smtClean="0"/>
              <a:t>謝謝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91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腎</a:t>
            </a:r>
            <a:r>
              <a:rPr lang="zh-TW" altLang="en-US" dirty="0"/>
              <a:t>臟</a:t>
            </a:r>
            <a:r>
              <a:rPr lang="zh-TW" altLang="en-US" dirty="0" smtClean="0"/>
              <a:t>位置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665" y="1385888"/>
            <a:ext cx="3084257" cy="3090862"/>
          </a:xfrm>
        </p:spPr>
      </p:pic>
    </p:spTree>
    <p:extLst>
      <p:ext uri="{BB962C8B-B14F-4D97-AF65-F5344CB8AC3E}">
        <p14:creationId xmlns:p14="http://schemas.microsoft.com/office/powerpoint/2010/main" val="3349429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腎臟功能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 smtClean="0"/>
              <a:t>負責</a:t>
            </a:r>
            <a:r>
              <a:rPr lang="zh-TW" altLang="en-US" dirty="0"/>
              <a:t>調節體內的水份及電解質，將新陳代謝所產生的廢物排泄出體外。此外，腎臟也製造一些重要的荷爾蒙，用來調節紅血球的生長及骨骼的鈣化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498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74" y="1389889"/>
            <a:ext cx="7772400" cy="3666744"/>
          </a:xfrm>
        </p:spPr>
        <p:txBody>
          <a:bodyPr>
            <a:normAutofit fontScale="90000"/>
          </a:bodyPr>
          <a:lstStyle/>
          <a:p>
            <a:pPr lvl="0"/>
            <a:r>
              <a:rPr lang="zh-TW" altLang="en-US" dirty="0" smtClean="0"/>
              <a:t>糖尿病</a:t>
            </a:r>
            <a:r>
              <a:rPr lang="en-US" dirty="0"/>
              <a:t/>
            </a:r>
            <a:br>
              <a:rPr lang="en-US" dirty="0"/>
            </a:br>
            <a:r>
              <a:rPr lang="zh-TW" altLang="en-US" dirty="0"/>
              <a:t>高血壓</a:t>
            </a:r>
            <a:r>
              <a:rPr lang="en-US" dirty="0"/>
              <a:t/>
            </a:r>
            <a:br>
              <a:rPr lang="en-US" dirty="0"/>
            </a:br>
            <a:r>
              <a:rPr lang="zh-TW" altLang="en-US" dirty="0" smtClean="0"/>
              <a:t>先天尿道感染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家族遺傳：高血壓、 糖尿病 、腎病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60</a:t>
            </a:r>
            <a:r>
              <a:rPr lang="zh-TW" altLang="en-US" dirty="0" smtClean="0"/>
              <a:t>歲上吸煙 肥胖人士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b="0" dirty="0" smtClean="0"/>
              <a:t>非</a:t>
            </a:r>
            <a:r>
              <a:rPr lang="zh-TW" altLang="en-US" b="0" dirty="0"/>
              <a:t>類固醇消炎藥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174" y="762001"/>
            <a:ext cx="7143626" cy="554736"/>
          </a:xfrm>
        </p:spPr>
        <p:txBody>
          <a:bodyPr/>
          <a:lstStyle/>
          <a:p>
            <a:r>
              <a:rPr lang="zh-TW" altLang="en-US" sz="3200" b="1" dirty="0" smtClean="0">
                <a:solidFill>
                  <a:srgbClr val="FF0000"/>
                </a:solidFill>
              </a:rPr>
              <a:t>腎病高危一族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707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74" y="1335024"/>
            <a:ext cx="7772400" cy="3236976"/>
          </a:xfrm>
        </p:spPr>
        <p:txBody>
          <a:bodyPr>
            <a:noAutofit/>
          </a:bodyPr>
          <a:lstStyle/>
          <a:p>
            <a:r>
              <a:rPr lang="zh-TW" altLang="en-US" sz="1200" b="0" dirty="0"/>
              <a:t>小便帶血 </a:t>
            </a:r>
            <a:r>
              <a:rPr lang="zh-TW" altLang="en-US" sz="1200" dirty="0"/>
              <a:t/>
            </a:r>
            <a:br>
              <a:rPr lang="zh-TW" altLang="en-US" sz="1200" dirty="0"/>
            </a:br>
            <a:r>
              <a:rPr lang="zh-TW" altLang="en-US" sz="1200" b="0" dirty="0"/>
              <a:t>小便中含沙石 </a:t>
            </a:r>
            <a:r>
              <a:rPr lang="zh-TW" altLang="en-US" sz="1200" dirty="0"/>
              <a:t/>
            </a:r>
            <a:br>
              <a:rPr lang="zh-TW" altLang="en-US" sz="1200" dirty="0"/>
            </a:br>
            <a:r>
              <a:rPr lang="zh-TW" altLang="en-US" sz="1200" b="0" dirty="0"/>
              <a:t>蛋白尿 </a:t>
            </a:r>
            <a:r>
              <a:rPr lang="zh-TW" altLang="en-US" sz="1200" dirty="0"/>
              <a:t/>
            </a:r>
            <a:br>
              <a:rPr lang="zh-TW" altLang="en-US" sz="1200" dirty="0"/>
            </a:br>
            <a:r>
              <a:rPr lang="zh-TW" altLang="en-US" sz="1200" b="0" dirty="0"/>
              <a:t>腰側疼痛 </a:t>
            </a:r>
            <a:r>
              <a:rPr lang="zh-TW" altLang="en-US" sz="1200" dirty="0"/>
              <a:t/>
            </a:r>
            <a:br>
              <a:rPr lang="zh-TW" altLang="en-US" sz="1200" dirty="0"/>
            </a:br>
            <a:r>
              <a:rPr lang="zh-TW" altLang="en-US" sz="1200" b="0" dirty="0"/>
              <a:t>小便疼痛 </a:t>
            </a:r>
            <a:r>
              <a:rPr lang="zh-TW" altLang="en-US" sz="1200" dirty="0"/>
              <a:t/>
            </a:r>
            <a:br>
              <a:rPr lang="zh-TW" altLang="en-US" sz="1200" dirty="0"/>
            </a:br>
            <a:r>
              <a:rPr lang="zh-TW" altLang="en-US" sz="1200" b="0" dirty="0"/>
              <a:t>小便次數頻密 </a:t>
            </a:r>
            <a:r>
              <a:rPr lang="zh-TW" altLang="en-US" sz="1200" dirty="0"/>
              <a:t/>
            </a:r>
            <a:br>
              <a:rPr lang="zh-TW" altLang="en-US" sz="1200" dirty="0"/>
            </a:br>
            <a:r>
              <a:rPr lang="zh-TW" altLang="en-US" sz="1200" b="0" dirty="0"/>
              <a:t>高血壓 </a:t>
            </a:r>
            <a:r>
              <a:rPr lang="zh-TW" altLang="en-US" sz="1200" dirty="0"/>
              <a:t/>
            </a:r>
            <a:br>
              <a:rPr lang="zh-TW" altLang="en-US" sz="1200" dirty="0"/>
            </a:br>
            <a:r>
              <a:rPr lang="zh-TW" altLang="en-US" sz="1200" b="0" dirty="0"/>
              <a:t>身體及雙腳浮腫 </a:t>
            </a:r>
            <a:r>
              <a:rPr lang="zh-TW" altLang="en-US" sz="1200" dirty="0"/>
              <a:t/>
            </a:r>
            <a:br>
              <a:rPr lang="zh-TW" altLang="en-US" sz="1200" dirty="0"/>
            </a:br>
            <a:r>
              <a:rPr lang="en-US" altLang="zh-TW" sz="1200" dirty="0" smtClean="0"/>
              <a:t/>
            </a:r>
            <a:br>
              <a:rPr lang="en-US" altLang="zh-TW" sz="1200" dirty="0" smtClean="0"/>
            </a:br>
            <a:r>
              <a:rPr lang="zh-TW" altLang="en-US" sz="1200" b="0" dirty="0" smtClean="0">
                <a:solidFill>
                  <a:srgbClr val="FF0000"/>
                </a:solidFill>
              </a:rPr>
              <a:t>而</a:t>
            </a:r>
            <a:r>
              <a:rPr lang="zh-TW" altLang="en-US" sz="1200" b="0" dirty="0">
                <a:solidFill>
                  <a:srgbClr val="FF0000"/>
                </a:solidFill>
              </a:rPr>
              <a:t>當腎臟功能降至只有正常的百份之十或以下，就會有以下徵狀： </a:t>
            </a:r>
            <a:r>
              <a:rPr lang="zh-TW" altLang="en-US" sz="1200" dirty="0">
                <a:solidFill>
                  <a:srgbClr val="FF0000"/>
                </a:solidFill>
              </a:rPr>
              <a:t/>
            </a:r>
            <a:br>
              <a:rPr lang="zh-TW" altLang="en-US" sz="1200" dirty="0">
                <a:solidFill>
                  <a:srgbClr val="FF0000"/>
                </a:solidFill>
              </a:rPr>
            </a:br>
            <a:r>
              <a:rPr lang="zh-TW" altLang="en-US" sz="1200" dirty="0">
                <a:solidFill>
                  <a:srgbClr val="FF0000"/>
                </a:solidFill>
              </a:rPr>
              <a:t/>
            </a:r>
            <a:br>
              <a:rPr lang="zh-TW" altLang="en-US" sz="1200" dirty="0">
                <a:solidFill>
                  <a:srgbClr val="FF0000"/>
                </a:solidFill>
              </a:rPr>
            </a:br>
            <a:r>
              <a:rPr lang="zh-TW" altLang="en-US" sz="1200" b="0" dirty="0" smtClean="0"/>
              <a:t>食慾不振</a:t>
            </a:r>
            <a:r>
              <a:rPr lang="zh-TW" altLang="en-US" sz="1200" b="0" dirty="0"/>
              <a:t>、軟弱、疲倦、噁心、嘔吐 </a:t>
            </a:r>
            <a:r>
              <a:rPr lang="zh-TW" altLang="en-US" sz="1200" dirty="0"/>
              <a:t/>
            </a:r>
            <a:br>
              <a:rPr lang="zh-TW" altLang="en-US" sz="1200" dirty="0"/>
            </a:br>
            <a:r>
              <a:rPr lang="zh-TW" altLang="en-US" sz="1200" b="0" dirty="0"/>
              <a:t>貧血 </a:t>
            </a:r>
            <a:r>
              <a:rPr lang="zh-TW" altLang="en-US" sz="1200" dirty="0"/>
              <a:t/>
            </a:r>
            <a:br>
              <a:rPr lang="zh-TW" altLang="en-US" sz="1200" dirty="0"/>
            </a:br>
            <a:r>
              <a:rPr lang="zh-TW" altLang="en-US" sz="1200" b="0" dirty="0"/>
              <a:t>足踝水腫 </a:t>
            </a:r>
            <a:r>
              <a:rPr lang="zh-TW" altLang="en-US" sz="1200" dirty="0"/>
              <a:t/>
            </a:r>
            <a:br>
              <a:rPr lang="zh-TW" altLang="en-US" sz="1200" dirty="0"/>
            </a:br>
            <a:r>
              <a:rPr lang="zh-TW" altLang="en-US" sz="1200" b="0" dirty="0"/>
              <a:t>煩燥失眠 </a:t>
            </a:r>
            <a:r>
              <a:rPr lang="zh-TW" altLang="en-US" sz="1200" dirty="0"/>
              <a:t/>
            </a:r>
            <a:br>
              <a:rPr lang="zh-TW" altLang="en-US" sz="1200" dirty="0"/>
            </a:br>
            <a:r>
              <a:rPr lang="zh-TW" altLang="en-US" sz="1200" b="0" dirty="0"/>
              <a:t>皮膚痕癢及變深色 </a:t>
            </a:r>
            <a:r>
              <a:rPr lang="zh-TW" altLang="en-US" sz="1200" dirty="0"/>
              <a:t/>
            </a:r>
            <a:br>
              <a:rPr lang="zh-TW" altLang="en-US" sz="1200" dirty="0"/>
            </a:br>
            <a:r>
              <a:rPr lang="zh-TW" altLang="en-US" sz="1200" b="0" dirty="0"/>
              <a:t>記憶力減退 </a:t>
            </a:r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174" y="447261"/>
            <a:ext cx="7143626" cy="695740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FF0000"/>
                </a:solidFill>
              </a:rPr>
              <a:t>腎病</a:t>
            </a:r>
            <a:r>
              <a:rPr lang="zh-TW" altLang="en-US" sz="3200" dirty="0" smtClean="0"/>
              <a:t>病徵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2223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74" y="1792224"/>
            <a:ext cx="7772400" cy="2680385"/>
          </a:xfrm>
        </p:spPr>
        <p:txBody>
          <a:bodyPr>
            <a:normAutofit fontScale="90000"/>
          </a:bodyPr>
          <a:lstStyle/>
          <a:p>
            <a:r>
              <a:rPr lang="zh-TW" altLang="en-US" sz="1100" dirty="0"/>
              <a:t/>
            </a:r>
            <a:br>
              <a:rPr lang="zh-TW" altLang="en-US" sz="1100" dirty="0"/>
            </a:br>
            <a:r>
              <a:rPr lang="zh-TW" altLang="en-US" sz="2000" b="0" dirty="0"/>
              <a:t>多飲水，尤其腎石患者 </a:t>
            </a: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b="0" dirty="0"/>
              <a:t>注意個人衛生，預防膀胱炎或其他尿道細菌感染 </a:t>
            </a: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b="0" dirty="0"/>
              <a:t>切勿進食有毒性食物，如鯇魚</a:t>
            </a:r>
            <a:r>
              <a:rPr lang="zh-TW" altLang="en-US" sz="2000" b="0" dirty="0" smtClean="0"/>
              <a:t>膽</a:t>
            </a:r>
            <a:r>
              <a:rPr lang="zh-TW" altLang="en-US" sz="2000" b="0" dirty="0"/>
              <a:t> </a:t>
            </a: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b="0" dirty="0" smtClean="0"/>
              <a:t>定期</a:t>
            </a:r>
            <a:r>
              <a:rPr lang="zh-TW" altLang="en-US" sz="2000" b="0" dirty="0"/>
              <a:t>身體檢查 </a:t>
            </a: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b="0" dirty="0"/>
              <a:t>定期尿液檢查 </a:t>
            </a:r>
            <a:r>
              <a:rPr lang="zh-TW" altLang="en-US" sz="2000" dirty="0" smtClean="0"/>
              <a:t/>
            </a:r>
            <a:br>
              <a:rPr lang="zh-TW" altLang="en-US" sz="2000" dirty="0" smtClean="0"/>
            </a:br>
            <a:r>
              <a:rPr lang="zh-TW" altLang="en-US" sz="2000" b="0" dirty="0" smtClean="0"/>
              <a:t>切</a:t>
            </a:r>
            <a:r>
              <a:rPr lang="zh-TW" altLang="en-US" sz="2000" b="0" dirty="0"/>
              <a:t>勿亂服藥物，需依照醫生</a:t>
            </a:r>
            <a:r>
              <a:rPr lang="zh-TW" altLang="en-US" sz="2000" b="0" dirty="0" smtClean="0"/>
              <a:t>指示 </a:t>
            </a:r>
            <a:r>
              <a:rPr lang="zh-TW" altLang="en-US" sz="2000" dirty="0" smtClean="0"/>
              <a:t/>
            </a:r>
            <a:br>
              <a:rPr lang="zh-TW" altLang="en-US" sz="2000" dirty="0" smtClean="0"/>
            </a:br>
            <a:r>
              <a:rPr lang="zh-TW" altLang="en-US" sz="2000" b="0" dirty="0" smtClean="0"/>
              <a:t>嚴格</a:t>
            </a:r>
            <a:r>
              <a:rPr lang="zh-TW" altLang="en-US" sz="2000" b="0" dirty="0"/>
              <a:t>控制高血壓及</a:t>
            </a:r>
            <a:r>
              <a:rPr lang="zh-TW" altLang="en-US" sz="2000" b="0" dirty="0" smtClean="0"/>
              <a:t>糖尿病 </a:t>
            </a:r>
            <a:r>
              <a:rPr lang="zh-TW" altLang="en-US" sz="2000" dirty="0" smtClean="0"/>
              <a:t/>
            </a:r>
            <a:br>
              <a:rPr lang="zh-TW" altLang="en-US" sz="2000" dirty="0" smtClean="0"/>
            </a:br>
            <a:r>
              <a:rPr lang="zh-TW" altLang="en-US" sz="2000" b="0" dirty="0" smtClean="0"/>
              <a:t>若</a:t>
            </a:r>
            <a:r>
              <a:rPr lang="zh-TW" altLang="en-US" sz="2000" b="0" dirty="0"/>
              <a:t>懷疑有腎病的徵狀，應及早就醫治理 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174" y="467139"/>
            <a:ext cx="7143626" cy="1114774"/>
          </a:xfrm>
        </p:spPr>
        <p:txBody>
          <a:bodyPr/>
          <a:lstStyle/>
          <a:p>
            <a:r>
              <a:rPr lang="zh-TW" altLang="en-US" sz="3600" dirty="0"/>
              <a:t>預防</a:t>
            </a:r>
            <a:r>
              <a:rPr lang="zh-TW" altLang="en-US" sz="3600" dirty="0">
                <a:solidFill>
                  <a:srgbClr val="FF0000"/>
                </a:solidFill>
              </a:rPr>
              <a:t>腎病</a:t>
            </a:r>
            <a:r>
              <a:rPr lang="zh-TW" altLang="en-US" sz="3600" dirty="0"/>
              <a:t>的方法</a:t>
            </a:r>
            <a:r>
              <a:rPr lang="zh-TW" alt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78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透析</a:t>
            </a:r>
            <a:r>
              <a:rPr lang="zh-TW" altLang="en-US" dirty="0" smtClean="0"/>
              <a:t>治療：腹膜透析、血液透析</a:t>
            </a:r>
            <a:r>
              <a:rPr lang="zh-TW" altLang="en-US" dirty="0"/>
              <a:t>兩</a:t>
            </a:r>
            <a:r>
              <a:rPr lang="zh-TW" altLang="en-US" dirty="0" smtClean="0"/>
              <a:t>種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腎臟</a:t>
            </a:r>
            <a:r>
              <a:rPr lang="zh-TW" altLang="en-US" dirty="0"/>
              <a:t>移植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174" y="762001"/>
            <a:ext cx="7143626" cy="957470"/>
          </a:xfrm>
        </p:spPr>
        <p:txBody>
          <a:bodyPr/>
          <a:lstStyle/>
          <a:p>
            <a:r>
              <a:rPr lang="zh-TW" altLang="en-US" sz="2800" dirty="0">
                <a:solidFill>
                  <a:srgbClr val="FF0000"/>
                </a:solidFill>
              </a:rPr>
              <a:t>腎臟</a:t>
            </a:r>
            <a:r>
              <a:rPr lang="zh-TW" altLang="en-US" sz="2800" dirty="0" smtClean="0"/>
              <a:t>衰竭</a:t>
            </a:r>
            <a:r>
              <a:rPr lang="zh-TW" altLang="en-US" sz="2800" dirty="0"/>
              <a:t>治療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2685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腎臟病</a:t>
            </a:r>
            <a:r>
              <a:rPr lang="zh-TW" altLang="en-US" dirty="0" smtClean="0"/>
              <a:t>飲食</a:t>
            </a:r>
            <a:r>
              <a:rPr lang="zh-TW" altLang="en-US" dirty="0"/>
              <a:t>控制指引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8635" y="1385342"/>
            <a:ext cx="8228165" cy="4933162"/>
          </a:xfrm>
        </p:spPr>
        <p:txBody>
          <a:bodyPr>
            <a:normAutofit/>
          </a:bodyPr>
          <a:lstStyle/>
          <a:p>
            <a:r>
              <a:rPr lang="zh-TW" altLang="en-US" sz="1600" dirty="0"/>
              <a:t>腎臟功能退化時，無法將身內的代謝廢物及過多水分、電解質</a:t>
            </a:r>
            <a:r>
              <a:rPr lang="en-US" altLang="zh-TW" sz="1600" dirty="0"/>
              <a:t>(</a:t>
            </a:r>
            <a:r>
              <a:rPr lang="zh-TW" altLang="en-US" sz="1600" dirty="0"/>
              <a:t>鈉、鉀、磷</a:t>
            </a:r>
            <a:r>
              <a:rPr lang="en-US" altLang="zh-TW" sz="1600" dirty="0"/>
              <a:t>…)</a:t>
            </a:r>
            <a:r>
              <a:rPr lang="zh-TW" altLang="en-US" sz="1600" dirty="0"/>
              <a:t>排出體外，導致許多</a:t>
            </a:r>
            <a:r>
              <a:rPr lang="zh-TW" altLang="en-US" sz="1600" dirty="0" smtClean="0"/>
              <a:t>殘留物質堆積在體內，而加速腎臟功能惡化及併發症產生，所以當腎臟功能逐漸退化時應謹慎執行飲食須知調整與限制。 </a:t>
            </a:r>
            <a:endParaRPr lang="en-US" altLang="zh-TW" sz="1600" dirty="0" smtClean="0"/>
          </a:p>
          <a:p>
            <a:r>
              <a:rPr lang="zh-TW" altLang="en-US" sz="1600" dirty="0" smtClean="0"/>
              <a:t>限制蛋白質的攝取：每天約攝取</a:t>
            </a:r>
            <a:r>
              <a:rPr lang="en-US" altLang="zh-TW" sz="1600" dirty="0" smtClean="0"/>
              <a:t>2-4</a:t>
            </a:r>
            <a:r>
              <a:rPr lang="zh-TW" altLang="en-US" sz="1600" dirty="0" smtClean="0"/>
              <a:t>兩的肉類</a:t>
            </a:r>
            <a:endParaRPr lang="en-US" altLang="zh-TW" sz="1600" dirty="0" smtClean="0"/>
          </a:p>
          <a:p>
            <a:r>
              <a:rPr lang="zh-TW" altLang="en-US" sz="1600" dirty="0" smtClean="0"/>
              <a:t>鈉（鹽份）的限制：鹽、醬油、味精醃製榨菜、酸菜、梅干菜、筍乾、蘿蔔乾、泡菜、蜜餞。加工及罐頭食品：罐頭類、火腿、香腸、煙燻食品</a:t>
            </a:r>
            <a:endParaRPr lang="en-US" altLang="zh-TW" sz="1600" dirty="0" smtClean="0"/>
          </a:p>
          <a:p>
            <a:r>
              <a:rPr lang="zh-TW" altLang="en-US" sz="1600" dirty="0" smtClean="0"/>
              <a:t>磷的限制： 花生、腰果、杏仁粉；全榖類：糙米、麥片。飲料：汽水、濃茶、奶、內臟</a:t>
            </a:r>
            <a:endParaRPr lang="en-US" altLang="zh-TW" sz="1600" dirty="0" smtClean="0"/>
          </a:p>
          <a:p>
            <a:r>
              <a:rPr lang="zh-TW" altLang="en-US" sz="1600" dirty="0"/>
              <a:t>鉀的限制</a:t>
            </a:r>
            <a:r>
              <a:rPr lang="zh-TW" altLang="en-US" sz="1600" dirty="0" smtClean="0"/>
              <a:t>：</a:t>
            </a:r>
            <a:r>
              <a:rPr lang="zh-TW" altLang="en-US" dirty="0"/>
              <a:t> </a:t>
            </a:r>
            <a:r>
              <a:rPr lang="zh-TW" altLang="en-US" sz="1600" dirty="0"/>
              <a:t>紫菜、木耳、菠菜、蕃茄</a:t>
            </a:r>
            <a:r>
              <a:rPr lang="zh-TW" altLang="en-US" sz="1600" dirty="0" smtClean="0"/>
              <a:t>、香蕉</a:t>
            </a:r>
            <a:r>
              <a:rPr lang="zh-TW" altLang="en-US" sz="1600" dirty="0"/>
              <a:t>、榴槤</a:t>
            </a:r>
            <a:r>
              <a:rPr lang="zh-TW" altLang="en-US" sz="1600" dirty="0" smtClean="0"/>
              <a:t>、草莓</a:t>
            </a:r>
            <a:r>
              <a:rPr lang="zh-TW" altLang="en-US" sz="1600" dirty="0"/>
              <a:t>、桃子、哈密瓜、 </a:t>
            </a:r>
            <a:r>
              <a:rPr lang="zh-TW" altLang="en-US" sz="1600" dirty="0" smtClean="0"/>
              <a:t>楊桃</a:t>
            </a:r>
            <a:endParaRPr lang="zh-TW" altLang="en-US" sz="1600" dirty="0"/>
          </a:p>
          <a:p>
            <a:endParaRPr lang="en-US" altLang="zh-TW" sz="1600" dirty="0" smtClean="0"/>
          </a:p>
          <a:p>
            <a:endParaRPr lang="zh-TW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013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>
                <a:solidFill>
                  <a:srgbClr val="002060"/>
                </a:solidFill>
              </a:rPr>
              <a:t>溫馨</a:t>
            </a:r>
            <a:r>
              <a:rPr lang="zh-HK" altLang="en-US" dirty="0" smtClean="0">
                <a:solidFill>
                  <a:srgbClr val="002060"/>
                </a:solidFill>
              </a:rPr>
              <a:t>提示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" y="1593442"/>
            <a:ext cx="5111495" cy="3044952"/>
          </a:xfrm>
        </p:spPr>
      </p:pic>
    </p:spTree>
    <p:extLst>
      <p:ext uri="{BB962C8B-B14F-4D97-AF65-F5344CB8AC3E}">
        <p14:creationId xmlns:p14="http://schemas.microsoft.com/office/powerpoint/2010/main" val="1684970944"/>
      </p:ext>
    </p:extLst>
  </p:cSld>
  <p:clrMapOvr>
    <a:masterClrMapping/>
  </p:clrMapOvr>
</p:sld>
</file>

<file path=ppt/theme/theme1.xml><?xml version="1.0" encoding="utf-8"?>
<a:theme xmlns:a="http://schemas.openxmlformats.org/drawingml/2006/main" name="Faculty_Template_16_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 Med_PPT Template 16x9</Template>
  <TotalTime>802</TotalTime>
  <Words>467</Words>
  <Application>Microsoft Office PowerPoint</Application>
  <PresentationFormat>如螢幕大小 (16:9)</PresentationFormat>
  <Paragraphs>46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新細明體</vt:lpstr>
      <vt:lpstr>Arial</vt:lpstr>
      <vt:lpstr>Calibri</vt:lpstr>
      <vt:lpstr>Helvetica</vt:lpstr>
      <vt:lpstr>Faculty_Template_16_9</vt:lpstr>
      <vt:lpstr>腎病 痛風</vt:lpstr>
      <vt:lpstr>腎臟位置</vt:lpstr>
      <vt:lpstr>腎臟功能</vt:lpstr>
      <vt:lpstr>糖尿病 高血壓 先天尿道感染 家族遺傳：高血壓、 糖尿病 、腎病 60歲上吸煙 肥胖人士 非類固醇消炎藥    </vt:lpstr>
      <vt:lpstr>小便帶血  小便中含沙石  蛋白尿  腰側疼痛  小便疼痛  小便次數頻密  高血壓  身體及雙腳浮腫   而當腎臟功能降至只有正常的百份之十或以下，就會有以下徵狀：   食慾不振、軟弱、疲倦、噁心、嘔吐  貧血  足踝水腫  煩燥失眠  皮膚痕癢及變深色  記憶力減退 </vt:lpstr>
      <vt:lpstr> 多飲水，尤其腎石患者  注意個人衛生，預防膀胱炎或其他尿道細菌感染  切勿進食有毒性食物，如鯇魚膽  定期身體檢查  定期尿液檢查  切勿亂服藥物，需依照醫生指示  嚴格控制高血壓及糖尿病  若懷疑有腎病的徵狀，應及早就醫治理 </vt:lpstr>
      <vt:lpstr>透析治療：腹膜透析、血液透析兩種 腎臟移植 </vt:lpstr>
      <vt:lpstr>腎臟病飲食控制指引</vt:lpstr>
      <vt:lpstr>溫馨提示</vt:lpstr>
      <vt:lpstr>痛風是一種因嘌呤代謝障礙，使尿酸累積而引起的疾病，屬於關節炎的一種。 </vt:lpstr>
      <vt:lpstr>何解？？？ 尿酸由（     ）排出</vt:lpstr>
      <vt:lpstr>發作時關節局部紅腫發熱疼痛，九成以上侵犯單一關節 (75 % 大拇趾) ，往往在夜間因劇痛而驚醒。 多次發作後，可使關節腫脹強直變形，甚至造成關節脫位。 尿酸鹽沈積于關節或其周圍組織中會發生痛風石（小的如沙粒，大的如雞蛋）。 有低熱、白細胞增高、血沈增快、血尿酸水平昇高，。</vt:lpstr>
      <vt:lpstr>PowerPoint 簡報</vt:lpstr>
      <vt:lpstr>  控嘌呤　減風險 少肉類　少脂肪 多飲水八至十二杯水　排尿酸 戒酒精　防脫水 控制體重，肥胖是會提高患痛風風險達3倍。        ○三年台灣有一研究，在92位患痛風的男士中發現，腰圍最粗的三分一人比最幼的三分一人，患上痛風風險高約四倍。除此之外，前述十二年的研究中亦可見，喜歡紅肉及海鮮的人，肥胖是會提高患痛風風險達1.55-2.8倍。但減肥切忌操之過急，否則會誘發痛風。 </vt:lpstr>
      <vt:lpstr>痛風治療 </vt:lpstr>
      <vt:lpstr>痛風症飲食控制指引</vt:lpstr>
      <vt:lpstr>參考資料</vt:lpstr>
      <vt:lpstr>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YK Au</dc:creator>
  <cp:lastModifiedBy>Kate Au (NUR)</cp:lastModifiedBy>
  <cp:revision>84</cp:revision>
  <dcterms:created xsi:type="dcterms:W3CDTF">2017-05-12T03:32:44Z</dcterms:created>
  <dcterms:modified xsi:type="dcterms:W3CDTF">2019-08-15T09:27:47Z</dcterms:modified>
</cp:coreProperties>
</file>