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media/image13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89" r:id="rId5"/>
    <p:sldId id="290" r:id="rId6"/>
    <p:sldId id="299" r:id="rId7"/>
    <p:sldId id="293" r:id="rId8"/>
    <p:sldId id="269" r:id="rId9"/>
    <p:sldId id="294" r:id="rId10"/>
    <p:sldId id="291" r:id="rId11"/>
    <p:sldId id="292" r:id="rId12"/>
    <p:sldId id="296" r:id="rId13"/>
    <p:sldId id="270" r:id="rId14"/>
    <p:sldId id="284" r:id="rId15"/>
    <p:sldId id="281" r:id="rId16"/>
    <p:sldId id="300" r:id="rId17"/>
    <p:sldId id="274" r:id="rId18"/>
    <p:sldId id="278" r:id="rId19"/>
    <p:sldId id="301" r:id="rId20"/>
    <p:sldId id="279" r:id="rId21"/>
    <p:sldId id="302" r:id="rId22"/>
    <p:sldId id="298" r:id="rId23"/>
    <p:sldId id="266" r:id="rId2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Mandy\Documents\PPT Template\template background 2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86" b="24792"/>
          <a:stretch/>
        </p:blipFill>
        <p:spPr bwMode="auto">
          <a:xfrm>
            <a:off x="0" y="-47628"/>
            <a:ext cx="9144000" cy="519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400550"/>
            <a:ext cx="2283355" cy="576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706262" y="1377636"/>
            <a:ext cx="6532738" cy="1346514"/>
          </a:xfrm>
          <a:prstGeom prst="rect">
            <a:avLst/>
          </a:prstGeom>
        </p:spPr>
        <p:txBody>
          <a:bodyPr/>
          <a:lstStyle>
            <a:lvl1pPr algn="l">
              <a:defRPr sz="36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704850" y="3168058"/>
            <a:ext cx="8198296" cy="3048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300">
                <a:solidFill>
                  <a:srgbClr val="92D05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HK" sz="1300" dirty="0" smtClean="0">
                <a:solidFill>
                  <a:srgbClr val="9CC52D"/>
                </a:solidFill>
                <a:latin typeface="Helvetica"/>
                <a:cs typeface="Helvetica"/>
              </a:rPr>
              <a:t>Professor title and professional qualification goes here</a:t>
            </a:r>
            <a:endParaRPr lang="en-US" sz="1300" dirty="0" smtClean="0">
              <a:solidFill>
                <a:srgbClr val="9CC52D"/>
              </a:solidFill>
              <a:latin typeface="Helvetica"/>
              <a:cs typeface="Helvetica"/>
            </a:endParaRP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04850" y="2764048"/>
            <a:ext cx="8198296" cy="3982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/>
            </a:lvl2pPr>
          </a:lstStyle>
          <a:p>
            <a:r>
              <a:rPr lang="en-US" altLang="zh-HK" b="1" dirty="0" smtClean="0">
                <a:solidFill>
                  <a:srgbClr val="9CC52D"/>
                </a:solidFill>
                <a:latin typeface="Helvetica"/>
                <a:cs typeface="Helvetica"/>
              </a:rPr>
              <a:t>Professor name</a:t>
            </a:r>
            <a:endParaRPr lang="en-US" dirty="0"/>
          </a:p>
        </p:txBody>
      </p:sp>
      <p:pic>
        <p:nvPicPr>
          <p:cNvPr id="14" name="Picture 13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0" y="361950"/>
            <a:ext cx="1583117" cy="154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19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ndy\Documents\PPT Template\Template background 4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9" b="29687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13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465592" y="1347242"/>
            <a:ext cx="4030208" cy="3053308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92D050"/>
              </a:buClr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defRPr sz="20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defRPr sz="18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defRPr sz="16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defRPr sz="14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  <a:p>
            <a:pPr lvl="0"/>
            <a:endParaRPr lang="en-US" dirty="0" smtClean="0"/>
          </a:p>
        </p:txBody>
      </p:sp>
      <p:sp>
        <p:nvSpPr>
          <p:cNvPr id="14" name="Content Placeholder 6"/>
          <p:cNvSpPr>
            <a:spLocks noGrp="1"/>
          </p:cNvSpPr>
          <p:nvPr>
            <p:ph sz="quarter" idx="14" hasCustomPrompt="1"/>
          </p:nvPr>
        </p:nvSpPr>
        <p:spPr>
          <a:xfrm>
            <a:off x="4648200" y="1347242"/>
            <a:ext cx="4022782" cy="3046786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92D050"/>
              </a:buClr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defRPr sz="20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defRPr sz="18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defRPr sz="16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defRPr sz="14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6754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Mandy\Documents\PPT Template\Template background 4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9" b="29687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230313"/>
            <a:ext cx="40401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Category 1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870075"/>
            <a:ext cx="4040188" cy="2606675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92D050"/>
              </a:buClr>
              <a:buFont typeface="Arial" pitchFamily="34" charset="0"/>
              <a:buChar char="•"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defRPr sz="1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defRPr sz="16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30313"/>
            <a:ext cx="40417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Category 2</a:t>
            </a:r>
          </a:p>
        </p:txBody>
      </p:sp>
      <p:sp>
        <p:nvSpPr>
          <p:cNvPr id="18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1870075"/>
            <a:ext cx="4041775" cy="2606675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92D050"/>
              </a:buClr>
              <a:buFont typeface="Arial" pitchFamily="34" charset="0"/>
              <a:buChar char="•"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defRPr sz="1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defRPr sz="16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</p:txBody>
      </p:sp>
    </p:spTree>
    <p:extLst>
      <p:ext uri="{BB962C8B-B14F-4D97-AF65-F5344CB8AC3E}">
        <p14:creationId xmlns:p14="http://schemas.microsoft.com/office/powerpoint/2010/main" val="66662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ndy\Documents\PPT Template\Template background 4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9" b="29687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010400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404392"/>
            <a:ext cx="4186808" cy="30723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92D050"/>
              </a:buClr>
              <a:buFont typeface="Arial" pitchFamily="34" charset="0"/>
              <a:buChar char="•"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defRPr sz="1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defRPr sz="16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Name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716016" y="1404392"/>
            <a:ext cx="3970784" cy="30576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92D050"/>
              </a:buClr>
              <a:buFont typeface="Arial" pitchFamily="34" charset="0"/>
              <a:buChar char="•"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defRPr sz="1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defRPr sz="16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Organization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pic>
        <p:nvPicPr>
          <p:cNvPr id="11" name="Picture 10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606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ndy\Documents\PPT Template\Template background 4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9" b="29687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086600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Disclosure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64153" y="1404392"/>
            <a:ext cx="8222648" cy="29961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92D050"/>
              </a:buClr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defRPr sz="20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defRPr sz="18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defRPr sz="16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defRPr sz="14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pic>
        <p:nvPicPr>
          <p:cNvPr id="13" name="Picture 12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663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ndy\Documents\PPT Template\template background 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33" b="16712"/>
          <a:stretch/>
        </p:blipFill>
        <p:spPr bwMode="auto">
          <a:xfrm>
            <a:off x="-38100" y="-19050"/>
            <a:ext cx="922020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254250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rgbClr val="66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754063"/>
            <a:ext cx="6745287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aseline="0">
                <a:solidFill>
                  <a:srgbClr val="92D050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Description of the session</a:t>
            </a:r>
          </a:p>
        </p:txBody>
      </p:sp>
      <p:pic>
        <p:nvPicPr>
          <p:cNvPr id="14" name="Picture 13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  <p:pic>
        <p:nvPicPr>
          <p:cNvPr id="8" name="Picture 2" descr="C:\Users\Man\Desktop\logo_hor_colour_png.pn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6"/>
          <a:stretch/>
        </p:blipFill>
        <p:spPr bwMode="auto">
          <a:xfrm>
            <a:off x="379450" y="4443958"/>
            <a:ext cx="1659264" cy="70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8983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ndy\Documents\PPT Template\template background 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33" b="16712"/>
          <a:stretch/>
        </p:blipFill>
        <p:spPr bwMode="auto">
          <a:xfrm>
            <a:off x="-38100" y="-19050"/>
            <a:ext cx="922020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2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65951" y="1404392"/>
            <a:ext cx="8157547" cy="30723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rgbClr val="6600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pic>
        <p:nvPicPr>
          <p:cNvPr id="7" name="Picture 2" descr="C:\Users\Man\Desktop\logo_hor_colour_png.pn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6"/>
          <a:stretch/>
        </p:blipFill>
        <p:spPr bwMode="auto">
          <a:xfrm>
            <a:off x="379450" y="4443958"/>
            <a:ext cx="1659264" cy="70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679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ndy\Documents\PPT Template\template background 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33" b="16712"/>
          <a:stretch/>
        </p:blipFill>
        <p:spPr bwMode="auto">
          <a:xfrm>
            <a:off x="-38100" y="-19050"/>
            <a:ext cx="922020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rgbClr val="6600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13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465592" y="1347242"/>
            <a:ext cx="4030208" cy="3053308"/>
          </a:xfrm>
          <a:prstGeom prst="rect">
            <a:avLst/>
          </a:prstGeom>
        </p:spPr>
        <p:txBody>
          <a:bodyPr/>
          <a:lstStyle>
            <a:lvl1pPr marL="285750" indent="-285750"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  <a:p>
            <a:pPr lvl="0"/>
            <a:endParaRPr lang="en-US" dirty="0" smtClean="0"/>
          </a:p>
        </p:txBody>
      </p:sp>
      <p:sp>
        <p:nvSpPr>
          <p:cNvPr id="14" name="Content Placeholder 6"/>
          <p:cNvSpPr>
            <a:spLocks noGrp="1"/>
          </p:cNvSpPr>
          <p:nvPr>
            <p:ph sz="quarter" idx="14" hasCustomPrompt="1"/>
          </p:nvPr>
        </p:nvSpPr>
        <p:spPr>
          <a:xfrm>
            <a:off x="4648200" y="1347242"/>
            <a:ext cx="4022782" cy="3046786"/>
          </a:xfrm>
          <a:prstGeom prst="rect">
            <a:avLst/>
          </a:prstGeom>
        </p:spPr>
        <p:txBody>
          <a:bodyPr/>
          <a:lstStyle>
            <a:lvl1pPr marL="285750" indent="-285750"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1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  <a:p>
            <a:pPr lvl="0"/>
            <a:endParaRPr lang="en-US" dirty="0" smtClean="0"/>
          </a:p>
        </p:txBody>
      </p:sp>
      <p:pic>
        <p:nvPicPr>
          <p:cNvPr id="11" name="Picture 2" descr="C:\Users\Man\Desktop\logo_hor_colour_png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6"/>
          <a:stretch/>
        </p:blipFill>
        <p:spPr bwMode="auto">
          <a:xfrm>
            <a:off x="379450" y="4443958"/>
            <a:ext cx="1659264" cy="70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122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Mandy\Documents\PPT Template\template background 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33" b="16712"/>
          <a:stretch/>
        </p:blipFill>
        <p:spPr bwMode="auto">
          <a:xfrm>
            <a:off x="-38100" y="-19050"/>
            <a:ext cx="922020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rgbClr val="6600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230313"/>
            <a:ext cx="40401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 baseline="0">
                <a:solidFill>
                  <a:srgbClr val="92D050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Category 1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870075"/>
            <a:ext cx="4040188" cy="2606675"/>
          </a:xfrm>
          <a:prstGeom prst="rect">
            <a:avLst/>
          </a:prstGeom>
        </p:spPr>
        <p:txBody>
          <a:bodyPr/>
          <a:lstStyle>
            <a:lvl1pPr marL="342900" indent="-342900">
              <a:buClrTx/>
              <a:buFont typeface="Arial" pitchFamily="34" charset="0"/>
              <a:buChar char="•"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1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30313"/>
            <a:ext cx="40417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rgbClr val="92D050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Category 2</a:t>
            </a:r>
          </a:p>
        </p:txBody>
      </p:sp>
      <p:sp>
        <p:nvSpPr>
          <p:cNvPr id="18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1870075"/>
            <a:ext cx="4041775" cy="2606675"/>
          </a:xfrm>
          <a:prstGeom prst="rect">
            <a:avLst/>
          </a:prstGeom>
        </p:spPr>
        <p:txBody>
          <a:bodyPr/>
          <a:lstStyle>
            <a:lvl1pPr marL="342900" indent="-342900">
              <a:buClrTx/>
              <a:buFont typeface="Arial" pitchFamily="34" charset="0"/>
              <a:buChar char="•"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1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</p:txBody>
      </p:sp>
      <p:pic>
        <p:nvPicPr>
          <p:cNvPr id="10" name="Picture 2" descr="C:\Users\Man\Desktop\logo_hor_colour_png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6"/>
          <a:stretch/>
        </p:blipFill>
        <p:spPr bwMode="auto">
          <a:xfrm>
            <a:off x="379450" y="4443958"/>
            <a:ext cx="1659264" cy="70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398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ndy\Documents\PPT Template\template background 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33" b="16712"/>
          <a:stretch/>
        </p:blipFill>
        <p:spPr bwMode="auto">
          <a:xfrm>
            <a:off x="-38100" y="-19050"/>
            <a:ext cx="922020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010400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rgbClr val="6600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404392"/>
            <a:ext cx="4186808" cy="30723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Tx/>
              <a:buFont typeface="Arial" pitchFamily="34" charset="0"/>
              <a:buChar char="•"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1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Name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716016" y="1404392"/>
            <a:ext cx="3970784" cy="30576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Tx/>
              <a:buFont typeface="Arial" pitchFamily="34" charset="0"/>
              <a:buChar char="•"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1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Organization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pic>
        <p:nvPicPr>
          <p:cNvPr id="11" name="Picture 10" descr="CU-Medicine-logo-S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  <p:pic>
        <p:nvPicPr>
          <p:cNvPr id="12" name="Picture 2" descr="C:\Users\Man\Desktop\logo_hor_colour_png.pn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6"/>
          <a:stretch/>
        </p:blipFill>
        <p:spPr bwMode="auto">
          <a:xfrm>
            <a:off x="379450" y="4443958"/>
            <a:ext cx="1659264" cy="70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924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ndy\Documents\PPT Template\template background 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33" b="16712"/>
          <a:stretch/>
        </p:blipFill>
        <p:spPr bwMode="auto">
          <a:xfrm>
            <a:off x="-38100" y="-19050"/>
            <a:ext cx="922020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086600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rgbClr val="6600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Disclosure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64153" y="1404392"/>
            <a:ext cx="8222648" cy="29961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1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pic>
        <p:nvPicPr>
          <p:cNvPr id="13" name="Picture 12" descr="CU-Medicine-logo-S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  <p:pic>
        <p:nvPicPr>
          <p:cNvPr id="10" name="Picture 2" descr="C:\Users\Man\Desktop\logo_hor_colour_png.pn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6"/>
          <a:stretch/>
        </p:blipFill>
        <p:spPr bwMode="auto">
          <a:xfrm>
            <a:off x="379450" y="4443958"/>
            <a:ext cx="1659264" cy="70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24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ndy\Documents\PPT Template\Presentation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274" y="4606423"/>
            <a:ext cx="1600439" cy="403727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00174" y="2262187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00174" y="762000"/>
            <a:ext cx="7143626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Description of the session</a:t>
            </a:r>
          </a:p>
        </p:txBody>
      </p:sp>
      <p:pic>
        <p:nvPicPr>
          <p:cNvPr id="11" name="Picture 10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746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Mandy\Documents\PPT Template\template background 2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86" b="24792"/>
          <a:stretch/>
        </p:blipFill>
        <p:spPr bwMode="auto">
          <a:xfrm>
            <a:off x="0" y="-47628"/>
            <a:ext cx="9144000" cy="519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73207" y="1960010"/>
            <a:ext cx="3429000" cy="1143000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Thank you !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022822" y="4702448"/>
            <a:ext cx="37216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K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© Faculty </a:t>
            </a:r>
            <a:r>
              <a:rPr lang="en-US" altLang="zh-HK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Medicine  </a:t>
            </a:r>
            <a:r>
              <a:rPr lang="en-US" altLang="zh-HK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Chinese University of Hong Kong</a:t>
            </a:r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CUHK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85" y="4502089"/>
            <a:ext cx="2880000" cy="486299"/>
          </a:xfrm>
          <a:prstGeom prst="rect">
            <a:avLst/>
          </a:prstGeom>
        </p:spPr>
      </p:pic>
      <p:pic>
        <p:nvPicPr>
          <p:cNvPr id="11" name="Picture 10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0" y="361950"/>
            <a:ext cx="1583117" cy="154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374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ndy\Documents\PPT Template\Presentation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38274" y="1385342"/>
            <a:ext cx="8238182" cy="29009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itchFamily="34" charset="0"/>
              <a:buChar char="•"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pic>
        <p:nvPicPr>
          <p:cNvPr id="10" name="Picture 9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796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ndy\Documents\PPT Template\Presentation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404393"/>
            <a:ext cx="4038600" cy="30723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itchFamily="34" charset="0"/>
              <a:buChar char="•"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413019"/>
            <a:ext cx="4038600" cy="306373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itchFamily="34" charset="0"/>
              <a:buChar char="•"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</p:txBody>
      </p:sp>
    </p:spTree>
    <p:extLst>
      <p:ext uri="{BB962C8B-B14F-4D97-AF65-F5344CB8AC3E}">
        <p14:creationId xmlns:p14="http://schemas.microsoft.com/office/powerpoint/2010/main" val="2125248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Mandy\Documents\PPT Template\Presentation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249363"/>
            <a:ext cx="4040188" cy="63658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Category 1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889125"/>
            <a:ext cx="4040188" cy="2587625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itchFamily="34" charset="0"/>
              <a:buChar char="•"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49363"/>
            <a:ext cx="4041775" cy="63658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Category 2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1889125"/>
            <a:ext cx="4041775" cy="2587625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itchFamily="34" charset="0"/>
              <a:buChar char="•"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</p:txBody>
      </p:sp>
    </p:spTree>
    <p:extLst>
      <p:ext uri="{BB962C8B-B14F-4D97-AF65-F5344CB8AC3E}">
        <p14:creationId xmlns:p14="http://schemas.microsoft.com/office/powerpoint/2010/main" val="2957764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ndy\Documents\PPT Template\Presentation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274638"/>
            <a:ext cx="7010400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379242"/>
            <a:ext cx="4114800" cy="30213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itchFamily="34" charset="0"/>
              <a:buChar char="•"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Name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96966" y="1366292"/>
            <a:ext cx="3945632" cy="306467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Organization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Fourth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pic>
        <p:nvPicPr>
          <p:cNvPr id="14" name="Picture 13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438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ndy\Documents\PPT Template\Presentation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010400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Disclosure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58635" y="1385342"/>
            <a:ext cx="8228165" cy="3091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pic>
        <p:nvPicPr>
          <p:cNvPr id="12" name="Picture 11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661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ndy\Documents\PPT Template\Template background 4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9" b="29687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254250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754063"/>
            <a:ext cx="6745287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aseline="0">
                <a:solidFill>
                  <a:srgbClr val="92D050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Description of the session</a:t>
            </a:r>
          </a:p>
        </p:txBody>
      </p:sp>
      <p:pic>
        <p:nvPicPr>
          <p:cNvPr id="14" name="Picture 13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30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ndy\Documents\PPT Template\Template background 4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9" b="29687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2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65951" y="1404392"/>
            <a:ext cx="8157547" cy="30723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92D050"/>
              </a:buClr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defRPr sz="20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defRPr sz="18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defRPr sz="16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defRPr sz="14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400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ndy\Documents\PPT Template\template background 2.jpg"/>
          <p:cNvPicPr>
            <a:picLocks noChangeAspect="1" noChangeArrowheads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86" b="24792"/>
          <a:stretch/>
        </p:blipFill>
        <p:spPr bwMode="auto">
          <a:xfrm>
            <a:off x="0" y="-47628"/>
            <a:ext cx="9144000" cy="519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U-Medicine-logo-S.png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0" y="361950"/>
            <a:ext cx="1583117" cy="154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41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9" r:id="rId14"/>
    <p:sldLayoutId id="2147483670" r:id="rId15"/>
    <p:sldLayoutId id="2147483671" r:id="rId16"/>
    <p:sldLayoutId id="2147483672" r:id="rId17"/>
    <p:sldLayoutId id="2147483673" r:id="rId18"/>
    <p:sldLayoutId id="2147483674" r:id="rId19"/>
    <p:sldLayoutId id="2147483668" r:id="rId2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zh-TW" altLang="en-US" dirty="0" smtClean="0"/>
              <a:t>黃美玲姑娘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 altLang="en-US" dirty="0" smtClean="0"/>
              <a:t>註冊護士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長期</a:t>
            </a:r>
            <a:r>
              <a:rPr lang="zh-TW" altLang="en-US" dirty="0" smtClean="0"/>
              <a:t>痛楚</a:t>
            </a:r>
            <a:r>
              <a:rPr lang="zh-TW" altLang="en-US" sz="9600" b="1" dirty="0" smtClean="0"/>
              <a:t>？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899039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7233" y="3364846"/>
            <a:ext cx="7772400" cy="1362075"/>
          </a:xfrm>
        </p:spPr>
        <p:txBody>
          <a:bodyPr/>
          <a:lstStyle/>
          <a:p>
            <a:r>
              <a:rPr lang="zh-TW" altLang="en-US" dirty="0"/>
              <a:t>答：否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779930"/>
            <a:ext cx="9429626" cy="2459410"/>
          </a:xfrm>
        </p:spPr>
        <p:txBody>
          <a:bodyPr/>
          <a:lstStyle/>
          <a:p>
            <a:r>
              <a:rPr lang="zh-TW" altLang="en-US" smtClean="0"/>
              <a:t>應否避免活動或運動?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935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如醫生並無發現你的痛症有任何嚴重的成因，你應該繼續保持活 動，因為活動並不會引致任何損害。有證據證明活動能預防痛症惡 化，但是在活動其間，你可能會感到痛楚有點加劇，但最重要是不要 逃避活動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45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在西方國家，有考慮長期痛症為長期病患的趨勢，正如好像哮喘 及糖尿病，是一個</a:t>
            </a:r>
            <a:r>
              <a:rPr lang="zh-TW" altLang="en-US" dirty="0" smtClean="0"/>
              <a:t>需要</a:t>
            </a:r>
            <a:r>
              <a:rPr lang="zh-TW" altLang="en-US" dirty="0"/>
              <a:t>藥物</a:t>
            </a:r>
            <a:r>
              <a:rPr lang="zh-TW" altLang="en-US" dirty="0" smtClean="0"/>
              <a:t>控制</a:t>
            </a:r>
            <a:r>
              <a:rPr lang="zh-TW" altLang="en-US" dirty="0"/>
              <a:t>及</a:t>
            </a:r>
            <a:r>
              <a:rPr lang="zh-TW" altLang="en-US" dirty="0" smtClean="0"/>
              <a:t>改變生活方式的</a:t>
            </a:r>
            <a:r>
              <a:rPr lang="zh-TW" altLang="en-US" dirty="0"/>
              <a:t>長期病 患。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05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174" y="1084729"/>
            <a:ext cx="7143626" cy="2967318"/>
          </a:xfrm>
        </p:spPr>
        <p:txBody>
          <a:bodyPr/>
          <a:lstStyle/>
          <a:p>
            <a:r>
              <a:rPr lang="zh-TW" altLang="en-US" dirty="0" smtClean="0"/>
              <a:t>對於</a:t>
            </a:r>
            <a:r>
              <a:rPr lang="zh-TW" altLang="en-US" dirty="0"/>
              <a:t>一些被長期痛症引致殘障的</a:t>
            </a:r>
            <a:r>
              <a:rPr lang="zh-TW" altLang="en-US" dirty="0" smtClean="0"/>
              <a:t>病人</a:t>
            </a:r>
            <a:r>
              <a:rPr lang="en-HK" altLang="zh-TW" dirty="0" smtClean="0"/>
              <a:t>,</a:t>
            </a:r>
            <a:r>
              <a:rPr lang="zh-TW" altLang="en-US" dirty="0" smtClean="0"/>
              <a:t>藥物並一起運用</a:t>
            </a:r>
            <a:endParaRPr lang="en-HK" altLang="zh-TW" dirty="0" smtClean="0"/>
          </a:p>
          <a:p>
            <a:r>
              <a:rPr lang="zh-TW" altLang="en-US" dirty="0" smtClean="0"/>
              <a:t>綜合運動</a:t>
            </a:r>
            <a:r>
              <a:rPr lang="zh-TW" altLang="en-US" dirty="0"/>
              <a:t>計劃</a:t>
            </a:r>
            <a:r>
              <a:rPr lang="zh-TW" altLang="en-US" dirty="0" smtClean="0"/>
              <a:t>，</a:t>
            </a:r>
            <a:endParaRPr lang="en-HK" altLang="zh-TW" dirty="0" smtClean="0"/>
          </a:p>
          <a:p>
            <a:r>
              <a:rPr lang="zh-TW" altLang="en-US" dirty="0" smtClean="0"/>
              <a:t>認知</a:t>
            </a:r>
            <a:r>
              <a:rPr lang="zh-TW" altLang="en-US" dirty="0"/>
              <a:t>行為法</a:t>
            </a:r>
            <a:endParaRPr lang="en-HK" altLang="zh-TW" dirty="0"/>
          </a:p>
          <a:p>
            <a:endParaRPr lang="en-HK" altLang="zh-TW" dirty="0" smtClean="0"/>
          </a:p>
          <a:p>
            <a:r>
              <a:rPr lang="zh-TW" altLang="en-US" dirty="0" smtClean="0"/>
              <a:t>被</a:t>
            </a:r>
            <a:r>
              <a:rPr lang="zh-TW" altLang="en-US" dirty="0"/>
              <a:t>證實對恢復病人的功能、情緒及生活質素方面有很好 的效果</a:t>
            </a:r>
            <a:r>
              <a:rPr lang="zh-TW" altLang="en-US" dirty="0" smtClean="0"/>
              <a:t>。</a:t>
            </a:r>
            <a:endParaRPr lang="en-HK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814248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174" y="1335741"/>
            <a:ext cx="7772400" cy="2288521"/>
          </a:xfrm>
        </p:spPr>
        <p:txBody>
          <a:bodyPr>
            <a:noAutofit/>
          </a:bodyPr>
          <a:lstStyle/>
          <a:p>
            <a:r>
              <a:rPr lang="zh-TW" altLang="en-US" sz="1400" dirty="0" smtClean="0"/>
              <a:t>主要</a:t>
            </a:r>
            <a:r>
              <a:rPr lang="zh-TW" altLang="en-US" sz="1400" dirty="0"/>
              <a:t>可以歸因於四大原因：</a:t>
            </a:r>
            <a:br>
              <a:rPr lang="zh-TW" altLang="en-US" sz="1400" dirty="0"/>
            </a:br>
            <a:r>
              <a:rPr lang="zh-TW" altLang="en-US" sz="1400" dirty="0" smtClean="0"/>
              <a:t>姿勢</a:t>
            </a:r>
            <a:r>
              <a:rPr lang="zh-TW" altLang="en-US" sz="1400" dirty="0"/>
              <a:t>不良</a:t>
            </a:r>
            <a:r>
              <a:rPr lang="zh-TW" altLang="en-US" sz="1400" dirty="0" smtClean="0"/>
              <a:t>：長</a:t>
            </a:r>
            <a:r>
              <a:rPr lang="zh-TW" altLang="en-US" sz="1400" dirty="0"/>
              <a:t>時間固定</a:t>
            </a:r>
            <a:r>
              <a:rPr lang="zh-TW" altLang="en-US" sz="1400" dirty="0" smtClean="0"/>
              <a:t>做一姿勢工作</a:t>
            </a:r>
            <a:r>
              <a:rPr lang="en-US" altLang="zh-TW" sz="1400" dirty="0"/>
              <a:t>:</a:t>
            </a:r>
            <a:r>
              <a:rPr lang="zh-TW" altLang="en-US" sz="1400" dirty="0" smtClean="0"/>
              <a:t>坐</a:t>
            </a:r>
            <a:r>
              <a:rPr lang="zh-TW" altLang="en-US" sz="1400" dirty="0"/>
              <a:t>在電腦</a:t>
            </a:r>
            <a:r>
              <a:rPr lang="zh-TW" altLang="en-US" sz="1400" dirty="0" smtClean="0"/>
              <a:t>前、</a:t>
            </a:r>
            <a:r>
              <a:rPr lang="zh-TW" altLang="en-US" sz="1400" dirty="0"/>
              <a:t>辦公桌太高或太低、彎腰做家務</a:t>
            </a:r>
            <a:r>
              <a:rPr lang="en-US" altLang="zh-TW" sz="1400" dirty="0"/>
              <a:t>……</a:t>
            </a:r>
            <a:r>
              <a:rPr lang="zh-TW" altLang="en-US" sz="1400" dirty="0"/>
              <a:t>等。會</a:t>
            </a:r>
            <a:r>
              <a:rPr lang="zh-TW" altLang="en-US" sz="1400" dirty="0" smtClean="0"/>
              <a:t>讓                              脊椎</a:t>
            </a:r>
            <a:r>
              <a:rPr lang="zh-TW" altLang="en-US" sz="1400" dirty="0"/>
              <a:t>與盆骨傾斜，身體兩邊肌肉不協調，產生繃緊疼痛的現象。</a:t>
            </a:r>
            <a:br>
              <a:rPr lang="zh-TW" altLang="en-US" sz="1400" dirty="0"/>
            </a:br>
            <a:r>
              <a:rPr lang="zh-TW" altLang="en-US" sz="1400" dirty="0"/>
              <a:t>	</a:t>
            </a:r>
            <a:r>
              <a:rPr lang="en-US" altLang="zh-TW" sz="1400" dirty="0" smtClean="0"/>
              <a:t/>
            </a:r>
            <a:br>
              <a:rPr lang="en-US" altLang="zh-TW" sz="1400" dirty="0" smtClean="0"/>
            </a:br>
            <a:r>
              <a:rPr lang="zh-TW" altLang="en-US" sz="1400" dirty="0" smtClean="0"/>
              <a:t>缺乏</a:t>
            </a:r>
            <a:r>
              <a:rPr lang="zh-TW" altLang="en-US" sz="1400" dirty="0"/>
              <a:t>運動：人類如果長時間都不活動，就會失去基本的柔軟度和肌力，身體就會變成硬梆梆的石頭，而這樣的身體如果遇到突發狀況，會較容易造成創傷。</a:t>
            </a:r>
            <a:br>
              <a:rPr lang="zh-TW" altLang="en-US" sz="1400" dirty="0"/>
            </a:br>
            <a:r>
              <a:rPr lang="zh-TW" altLang="en-US" sz="1400" dirty="0"/>
              <a:t>	</a:t>
            </a:r>
            <a:r>
              <a:rPr lang="en-US" altLang="zh-TW" sz="1400" dirty="0" smtClean="0"/>
              <a:t/>
            </a:r>
            <a:br>
              <a:rPr lang="en-US" altLang="zh-TW" sz="1400" dirty="0" smtClean="0"/>
            </a:br>
            <a:r>
              <a:rPr lang="zh-TW" altLang="en-US" sz="1400" dirty="0" smtClean="0"/>
              <a:t>情緒</a:t>
            </a:r>
            <a:r>
              <a:rPr lang="zh-TW" altLang="en-US" sz="1400" dirty="0"/>
              <a:t>與壓力失衡：身體與心理總是相互影響。心理壓力太大，或是心情低落時，身體的疼痛會變得特別明顯，而身體的疼痛會讓你心情更不好，更提不起勁去改變現況。</a:t>
            </a:r>
            <a:br>
              <a:rPr lang="zh-TW" altLang="en-US" sz="1400" dirty="0"/>
            </a:br>
            <a:r>
              <a:rPr lang="zh-TW" altLang="en-US" sz="1400" dirty="0"/>
              <a:t>	</a:t>
            </a:r>
            <a:r>
              <a:rPr lang="en-US" altLang="zh-TW" sz="1400" dirty="0" smtClean="0"/>
              <a:t/>
            </a:r>
            <a:br>
              <a:rPr lang="en-US" altLang="zh-TW" sz="1400" dirty="0" smtClean="0"/>
            </a:br>
            <a:r>
              <a:rPr lang="zh-TW" altLang="en-US" sz="1400" dirty="0" smtClean="0"/>
              <a:t>飲食</a:t>
            </a:r>
            <a:r>
              <a:rPr lang="zh-TW" altLang="en-US" sz="1400" dirty="0"/>
              <a:t>失衡：很多痛症的成因，除了遺傳以外，很大的關鍵是在於骨骼的形成與營養的攝取。骨骼肌腱營養的攝取不只是鈣質而已，還包括鉀、鎂、鋅</a:t>
            </a:r>
            <a:r>
              <a:rPr lang="en-US" altLang="zh-TW" sz="1400" dirty="0"/>
              <a:t>……</a:t>
            </a:r>
            <a:r>
              <a:rPr lang="zh-TW" altLang="en-US" sz="1400" dirty="0"/>
              <a:t>等礦物質，還有各種不同的維他命，各種營養的均衡十分重要。</a:t>
            </a: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3633" y="394447"/>
            <a:ext cx="7143626" cy="546847"/>
          </a:xfrm>
        </p:spPr>
        <p:txBody>
          <a:bodyPr/>
          <a:lstStyle/>
          <a:p>
            <a:r>
              <a:rPr lang="zh-TW" altLang="en-US" b="1" dirty="0"/>
              <a:t>為什麼我的身體容易痠痛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558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400174" y="806823"/>
            <a:ext cx="7772400" cy="600635"/>
          </a:xfrm>
        </p:spPr>
        <p:txBody>
          <a:bodyPr>
            <a:normAutofit/>
          </a:bodyPr>
          <a:lstStyle/>
          <a:p>
            <a:r>
              <a:rPr lang="zh-TW" altLang="en-US" dirty="0"/>
              <a:t>如何</a:t>
            </a:r>
            <a:r>
              <a:rPr lang="zh-TW" altLang="en-US" dirty="0" smtClean="0"/>
              <a:t>建立</a:t>
            </a:r>
            <a:r>
              <a:rPr lang="en-US" altLang="zh-TW" dirty="0"/>
              <a:t>(</a:t>
            </a:r>
            <a:r>
              <a:rPr lang="zh-TW" altLang="en-US" dirty="0"/>
              <a:t>無痛生活</a:t>
            </a:r>
            <a:r>
              <a:rPr lang="en-US" altLang="zh-TW" dirty="0"/>
              <a:t>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174" y="1407459"/>
            <a:ext cx="7143626" cy="2537012"/>
          </a:xfrm>
        </p:spPr>
        <p:txBody>
          <a:bodyPr/>
          <a:lstStyle/>
          <a:p>
            <a:r>
              <a:rPr lang="zh-TW" altLang="en-US" dirty="0"/>
              <a:t>	</a:t>
            </a:r>
            <a:endParaRPr lang="en-US" altLang="zh-TW" dirty="0" smtClean="0"/>
          </a:p>
          <a:p>
            <a:r>
              <a:rPr lang="zh-TW" altLang="en-US" sz="1000" dirty="0" smtClean="0"/>
              <a:t>穿</a:t>
            </a:r>
            <a:r>
              <a:rPr lang="zh-TW" altLang="en-US" sz="1000" dirty="0"/>
              <a:t>衣服或鞋時</a:t>
            </a:r>
            <a:r>
              <a:rPr lang="en-US" altLang="zh-TW" sz="1000" dirty="0"/>
              <a:t>,</a:t>
            </a:r>
            <a:r>
              <a:rPr lang="zh-TW" altLang="en-US" sz="1000" dirty="0"/>
              <a:t>可坐着進行</a:t>
            </a:r>
            <a:r>
              <a:rPr lang="en-US" altLang="zh-TW" sz="1000" dirty="0"/>
              <a:t>,</a:t>
            </a:r>
            <a:r>
              <a:rPr lang="zh-TW" altLang="en-US" sz="1000" dirty="0"/>
              <a:t>避免腰或頸部受不必要的壓力</a:t>
            </a:r>
            <a:r>
              <a:rPr lang="en-US" altLang="zh-TW" sz="1000" dirty="0"/>
              <a:t>.</a:t>
            </a:r>
          </a:p>
          <a:p>
            <a:endParaRPr lang="en-US" altLang="zh-TW" sz="1000" dirty="0"/>
          </a:p>
          <a:p>
            <a:r>
              <a:rPr lang="zh-TW" altLang="en-US" sz="1000" dirty="0"/>
              <a:t>避免購買需要手洗或需的衣服</a:t>
            </a:r>
            <a:r>
              <a:rPr lang="en-US" altLang="zh-TW" sz="1000" dirty="0"/>
              <a:t>,</a:t>
            </a:r>
            <a:r>
              <a:rPr lang="zh-TW" altLang="en-US" sz="1000" dirty="0"/>
              <a:t>可減少家務的工作量</a:t>
            </a:r>
            <a:r>
              <a:rPr lang="en-US" altLang="zh-TW" sz="1000" dirty="0"/>
              <a:t>.</a:t>
            </a:r>
          </a:p>
          <a:p>
            <a:endParaRPr lang="en-US" altLang="zh-TW" sz="1000" dirty="0"/>
          </a:p>
          <a:p>
            <a:r>
              <a:rPr lang="zh-TW" altLang="en-US" sz="1000" dirty="0"/>
              <a:t>避免穿著過緊的衣服</a:t>
            </a:r>
            <a:r>
              <a:rPr lang="en-US" altLang="zh-TW" sz="1000" dirty="0"/>
              <a:t>,</a:t>
            </a:r>
            <a:r>
              <a:rPr lang="zh-TW" altLang="en-US" sz="1000" dirty="0"/>
              <a:t>影響血液循環</a:t>
            </a:r>
            <a:r>
              <a:rPr lang="en-US" altLang="zh-TW" sz="1000" dirty="0"/>
              <a:t>.</a:t>
            </a:r>
          </a:p>
          <a:p>
            <a:endParaRPr lang="en-US" altLang="zh-TW" sz="1000" dirty="0"/>
          </a:p>
          <a:p>
            <a:r>
              <a:rPr lang="zh-TW" altLang="en-US" sz="1000" dirty="0"/>
              <a:t>避免於一天內進行大量家務</a:t>
            </a:r>
            <a:r>
              <a:rPr lang="en-US" altLang="zh-TW" sz="1000" dirty="0"/>
              <a:t>.</a:t>
            </a:r>
          </a:p>
          <a:p>
            <a:endParaRPr lang="en-US" altLang="zh-TW" sz="1000" dirty="0"/>
          </a:p>
          <a:p>
            <a:r>
              <a:rPr lang="zh-TW" altLang="en-US" sz="1000" dirty="0"/>
              <a:t>重量較輕的日常用品可放置於較高的位置</a:t>
            </a:r>
            <a:r>
              <a:rPr lang="en-US" altLang="zh-TW" sz="1000" dirty="0"/>
              <a:t>,</a:t>
            </a:r>
            <a:r>
              <a:rPr lang="zh-TW" altLang="en-US" sz="1000" dirty="0"/>
              <a:t>較重的用品放於較低的位置</a:t>
            </a:r>
            <a:r>
              <a:rPr lang="en-US" altLang="zh-TW" sz="1000" dirty="0"/>
              <a:t>,</a:t>
            </a:r>
            <a:r>
              <a:rPr lang="zh-TW" altLang="en-US" sz="1000" dirty="0"/>
              <a:t>方便提取</a:t>
            </a:r>
            <a:r>
              <a:rPr lang="en-US" altLang="zh-TW" sz="1000" dirty="0"/>
              <a:t>,</a:t>
            </a:r>
            <a:r>
              <a:rPr lang="zh-TW" altLang="en-US" sz="1000" dirty="0"/>
              <a:t>防止肌腱勞損</a:t>
            </a:r>
            <a:r>
              <a:rPr lang="en-US" altLang="zh-TW" sz="1000" dirty="0"/>
              <a:t>.</a:t>
            </a:r>
          </a:p>
          <a:p>
            <a:endParaRPr lang="en-US" altLang="zh-TW" sz="1000" dirty="0"/>
          </a:p>
          <a:p>
            <a:r>
              <a:rPr lang="zh-TW" altLang="en-US" sz="1000" dirty="0"/>
              <a:t>地毯應黏貼在地板上</a:t>
            </a:r>
            <a:r>
              <a:rPr lang="en-US" altLang="zh-TW" sz="1000" dirty="0"/>
              <a:t>,</a:t>
            </a:r>
            <a:r>
              <a:rPr lang="zh-TW" altLang="en-US" sz="1000" dirty="0"/>
              <a:t>慎防地滑跌傷</a:t>
            </a:r>
            <a:r>
              <a:rPr lang="en-US" altLang="zh-TW" sz="1000" dirty="0"/>
              <a:t>.</a:t>
            </a:r>
          </a:p>
          <a:p>
            <a:endParaRPr lang="en-US" altLang="zh-TW" sz="1000" dirty="0"/>
          </a:p>
          <a:p>
            <a:r>
              <a:rPr lang="zh-TW" altLang="en-US" sz="1000" dirty="0"/>
              <a:t>可僱用家務助理進行較繁重的家務</a:t>
            </a:r>
            <a:r>
              <a:rPr lang="en-US" altLang="zh-TW" sz="1000" dirty="0"/>
              <a:t>,</a:t>
            </a:r>
            <a:r>
              <a:rPr lang="zh-TW" altLang="en-US" sz="1000" dirty="0"/>
              <a:t>例如 抹窗</a:t>
            </a:r>
            <a:r>
              <a:rPr lang="en-US" altLang="zh-TW" sz="1000" dirty="0"/>
              <a:t>, </a:t>
            </a:r>
            <a:r>
              <a:rPr lang="zh-TW" altLang="en-US" sz="1000" dirty="0"/>
              <a:t>大掃除</a:t>
            </a:r>
            <a:r>
              <a:rPr lang="en-US" altLang="zh-TW" sz="1000" dirty="0"/>
              <a:t>.</a:t>
            </a:r>
          </a:p>
          <a:p>
            <a:endParaRPr lang="en-US" altLang="zh-TW" sz="800" dirty="0"/>
          </a:p>
        </p:txBody>
      </p:sp>
    </p:spTree>
    <p:extLst>
      <p:ext uri="{BB962C8B-B14F-4D97-AF65-F5344CB8AC3E}">
        <p14:creationId xmlns:p14="http://schemas.microsoft.com/office/powerpoint/2010/main" val="421760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174" y="3352799"/>
            <a:ext cx="7772400" cy="64545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174" y="591670"/>
            <a:ext cx="7143626" cy="2761129"/>
          </a:xfrm>
        </p:spPr>
        <p:txBody>
          <a:bodyPr/>
          <a:lstStyle/>
          <a:p>
            <a:pPr lvl="0"/>
            <a:r>
              <a:rPr lang="zh-TW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選擇一些較容易使用的廚房用具</a:t>
            </a:r>
            <a:r>
              <a:rPr lang="en-US" altLang="zh-TW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</a:t>
            </a:r>
            <a:r>
              <a:rPr lang="zh-TW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避免肌肉腱勞損</a:t>
            </a:r>
            <a:r>
              <a:rPr lang="en-US" altLang="zh-TW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lvl="0"/>
            <a:endParaRPr lang="en-US" altLang="zh-TW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/>
            <a:r>
              <a:rPr lang="zh-TW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購買日常用品時</a:t>
            </a:r>
            <a:r>
              <a:rPr lang="en-US" altLang="zh-TW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</a:t>
            </a:r>
            <a:r>
              <a:rPr lang="zh-TW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例如洗潔精</a:t>
            </a:r>
            <a:r>
              <a:rPr lang="en-US" altLang="zh-TW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</a:t>
            </a:r>
            <a:r>
              <a:rPr lang="zh-TW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選擇較細容量的貨品</a:t>
            </a:r>
            <a:r>
              <a:rPr lang="en-US" altLang="zh-TW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</a:t>
            </a:r>
            <a:r>
              <a:rPr lang="zh-TW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使用時較為輕便</a:t>
            </a:r>
            <a:r>
              <a:rPr lang="en-US" altLang="zh-TW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</a:t>
            </a:r>
            <a:r>
              <a:rPr lang="zh-TW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可避免肌腱勞損</a:t>
            </a:r>
            <a:r>
              <a:rPr lang="en-US" altLang="zh-TW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lvl="0"/>
            <a:endParaRPr lang="en-US" altLang="zh-TW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/>
            <a:r>
              <a:rPr lang="zh-TW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習慣使用剪刀開封膠袋</a:t>
            </a:r>
            <a:r>
              <a:rPr lang="en-US" altLang="zh-TW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</a:t>
            </a:r>
            <a:r>
              <a:rPr lang="zh-TW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防止上肢勞損</a:t>
            </a:r>
            <a:r>
              <a:rPr lang="en-US" altLang="zh-TW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lvl="0"/>
            <a:endParaRPr lang="en-US" altLang="zh-TW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/>
            <a:r>
              <a:rPr lang="zh-TW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使用一些較輕的進食及烹調用具</a:t>
            </a:r>
            <a:r>
              <a:rPr lang="en-US" altLang="zh-TW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</a:t>
            </a:r>
            <a:r>
              <a:rPr lang="zh-TW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如叉 匙 鑊</a:t>
            </a:r>
            <a:r>
              <a:rPr lang="en-US" altLang="zh-TW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zh-TW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較易提起及使用</a:t>
            </a:r>
          </a:p>
          <a:p>
            <a:pPr lvl="0"/>
            <a:endParaRPr lang="zh-TW" altLang="en-US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/>
            <a:r>
              <a:rPr lang="zh-TW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留意生活環境中</a:t>
            </a:r>
            <a:r>
              <a:rPr lang="en-US" altLang="zh-TW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</a:t>
            </a:r>
            <a:r>
              <a:rPr lang="zh-TW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有沒有引致身體出現敏感的物質</a:t>
            </a:r>
            <a:r>
              <a:rPr lang="en-US" altLang="zh-TW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</a:t>
            </a:r>
            <a:r>
              <a:rPr lang="zh-TW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肌肉痛症很多時候因此引起</a:t>
            </a:r>
            <a:r>
              <a:rPr lang="en-US" altLang="zh-TW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</a:t>
            </a:r>
            <a:r>
              <a:rPr lang="zh-TW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哮喘或鼻敏感亦會同時間出現</a:t>
            </a:r>
            <a:r>
              <a:rPr lang="en-US" altLang="zh-TW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lvl="0"/>
            <a:endParaRPr lang="en-US" altLang="zh-TW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/>
            <a:r>
              <a:rPr lang="zh-TW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選擇合適的傢俬及坐椅</a:t>
            </a:r>
          </a:p>
          <a:p>
            <a:pPr lvl="0"/>
            <a:endParaRPr lang="zh-TW" altLang="en-US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/>
            <a:r>
              <a:rPr lang="zh-TW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注意使用電腦時的姿勢是否正確</a:t>
            </a:r>
            <a:endParaRPr lang="en-US" sz="10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235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174" y="762000"/>
            <a:ext cx="7143626" cy="313765"/>
          </a:xfrm>
        </p:spPr>
        <p:txBody>
          <a:bodyPr/>
          <a:lstStyle/>
          <a:p>
            <a:r>
              <a:rPr lang="zh-TW" alt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管理慢性痛症</a:t>
            </a:r>
            <a:r>
              <a:rPr lang="zh-TW" altLang="en-US" b="1" dirty="0" smtClean="0"/>
              <a:t>步驟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150521"/>
              </p:ext>
            </p:extLst>
          </p:nvPr>
        </p:nvGraphicFramePr>
        <p:xfrm>
          <a:off x="234083" y="1257176"/>
          <a:ext cx="7309717" cy="3372096"/>
        </p:xfrm>
        <a:graphic>
          <a:graphicData uri="http://schemas.openxmlformats.org/drawingml/2006/table">
            <a:tbl>
              <a:tblPr/>
              <a:tblGrid>
                <a:gridCol w="219291">
                  <a:extLst>
                    <a:ext uri="{9D8B030D-6E8A-4147-A177-3AD203B41FA5}">
                      <a16:colId xmlns:a16="http://schemas.microsoft.com/office/drawing/2014/main" val="1935119850"/>
                    </a:ext>
                  </a:extLst>
                </a:gridCol>
                <a:gridCol w="7090426">
                  <a:extLst>
                    <a:ext uri="{9D8B030D-6E8A-4147-A177-3AD203B41FA5}">
                      <a16:colId xmlns:a16="http://schemas.microsoft.com/office/drawing/2014/main" val="4209654222"/>
                    </a:ext>
                  </a:extLst>
                </a:gridCol>
              </a:tblGrid>
              <a:tr h="22034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18EC4"/>
                          </a:solidFill>
                          <a:effectLst/>
                          <a:latin typeface="Arial" panose="020B0604020202020204" pitchFamily="34" charset="0"/>
                        </a:rPr>
                        <a:t>1.</a:t>
                      </a:r>
                      <a:endParaRPr lang="en-US" sz="1400" dirty="0"/>
                    </a:p>
                  </a:txBody>
                  <a:tcPr marL="7154" marR="7154" marT="7154" marB="71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接受自己有慢性痛症這個事實</a:t>
                      </a:r>
                    </a:p>
                  </a:txBody>
                  <a:tcPr marL="7154" marR="7154" marT="7154" marB="71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822028"/>
                  </a:ext>
                </a:extLst>
              </a:tr>
              <a:tr h="220349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rgbClr val="018EC4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  <a:endParaRPr lang="en-US" sz="1400"/>
                    </a:p>
                  </a:txBody>
                  <a:tcPr marL="7154" marR="7154" marT="7154" marB="71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定立目標 </a:t>
                      </a:r>
                      <a:r>
                        <a:rPr lang="en-US" altLang="zh-TW" sz="140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lang="zh-TW" altLang="en-US" sz="140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工作</a:t>
                      </a:r>
                      <a:r>
                        <a:rPr lang="en-US" altLang="zh-TW" sz="140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zh-TW" altLang="en-US" sz="140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娛樂</a:t>
                      </a:r>
                      <a:r>
                        <a:rPr lang="en-US" altLang="zh-TW" sz="140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zh-TW" altLang="en-US" sz="140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社交 等</a:t>
                      </a:r>
                      <a:r>
                        <a:rPr lang="en-US" altLang="zh-TW" sz="140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7154" marR="7154" marT="7154" marB="71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587628"/>
                  </a:ext>
                </a:extLst>
              </a:tr>
              <a:tr h="220349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rgbClr val="018EC4"/>
                          </a:solidFill>
                          <a:effectLst/>
                          <a:latin typeface="Arial" panose="020B0604020202020204" pitchFamily="34" charset="0"/>
                        </a:rPr>
                        <a:t>3.</a:t>
                      </a:r>
                      <a:endParaRPr lang="en-US" sz="1400">
                        <a:solidFill>
                          <a:srgbClr val="018E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54" marR="7154" marT="7154" marB="71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容許自己憎恨這個痛症</a:t>
                      </a:r>
                    </a:p>
                  </a:txBody>
                  <a:tcPr marL="7154" marR="7154" marT="7154" marB="71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89563"/>
                  </a:ext>
                </a:extLst>
              </a:tr>
              <a:tr h="220349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rgbClr val="018EC4"/>
                          </a:solidFill>
                          <a:effectLst/>
                          <a:latin typeface="Arial" panose="020B0604020202020204" pitchFamily="34" charset="0"/>
                        </a:rPr>
                        <a:t>4.</a:t>
                      </a:r>
                      <a:endParaRPr lang="en-US" sz="1400">
                        <a:solidFill>
                          <a:srgbClr val="018E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54" marR="7154" marT="7154" marB="71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慢慢減少服食止痛藥及消炎藥</a:t>
                      </a:r>
                    </a:p>
                  </a:txBody>
                  <a:tcPr marL="7154" marR="7154" marT="7154" marB="71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693706"/>
                  </a:ext>
                </a:extLst>
              </a:tr>
              <a:tr h="220349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rgbClr val="018EC4"/>
                          </a:solidFill>
                          <a:effectLst/>
                          <a:latin typeface="Arial" panose="020B0604020202020204" pitchFamily="34" charset="0"/>
                        </a:rPr>
                        <a:t>5.</a:t>
                      </a:r>
                      <a:endParaRPr lang="en-US" sz="1400">
                        <a:solidFill>
                          <a:srgbClr val="018E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54" marR="7154" marT="7154" marB="71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保持標準體型及良好體質</a:t>
                      </a:r>
                    </a:p>
                  </a:txBody>
                  <a:tcPr marL="7154" marR="7154" marT="7154" marB="71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96382"/>
                  </a:ext>
                </a:extLst>
              </a:tr>
              <a:tr h="220349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rgbClr val="018EC4"/>
                          </a:solidFill>
                          <a:effectLst/>
                          <a:latin typeface="Arial" panose="020B0604020202020204" pitchFamily="34" charset="0"/>
                        </a:rPr>
                        <a:t>6.</a:t>
                      </a:r>
                      <a:endParaRPr lang="en-US" sz="1400">
                        <a:solidFill>
                          <a:srgbClr val="018E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54" marR="7154" marT="7154" marB="71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學習如何減壓</a:t>
                      </a:r>
                    </a:p>
                  </a:txBody>
                  <a:tcPr marL="7154" marR="7154" marT="7154" marB="71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29016"/>
                  </a:ext>
                </a:extLst>
              </a:tr>
              <a:tr h="220349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rgbClr val="018EC4"/>
                          </a:solidFill>
                          <a:effectLst/>
                          <a:latin typeface="Arial" panose="020B0604020202020204" pitchFamily="34" charset="0"/>
                        </a:rPr>
                        <a:t>7.</a:t>
                      </a:r>
                      <a:endParaRPr lang="en-US" sz="1400">
                        <a:solidFill>
                          <a:srgbClr val="018E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54" marR="7154" marT="7154" marB="71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維持充實的日常生活</a:t>
                      </a:r>
                    </a:p>
                  </a:txBody>
                  <a:tcPr marL="7154" marR="7154" marT="7154" marB="71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417849"/>
                  </a:ext>
                </a:extLst>
              </a:tr>
              <a:tr h="220349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rgbClr val="018EC4"/>
                          </a:solidFill>
                          <a:effectLst/>
                          <a:latin typeface="Arial" panose="020B0604020202020204" pitchFamily="34" charset="0"/>
                        </a:rPr>
                        <a:t>8.</a:t>
                      </a:r>
                      <a:endParaRPr lang="en-US" sz="1400">
                        <a:solidFill>
                          <a:srgbClr val="018E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54" marR="7154" marT="7154" marB="71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懂得如何分配時間完成各項繁重的事務</a:t>
                      </a:r>
                    </a:p>
                  </a:txBody>
                  <a:tcPr marL="7154" marR="7154" marT="7154" marB="71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440141"/>
                  </a:ext>
                </a:extLst>
              </a:tr>
              <a:tr h="220349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rgbClr val="018EC4"/>
                          </a:solidFill>
                          <a:effectLst/>
                          <a:latin typeface="Arial" panose="020B0604020202020204" pitchFamily="34" charset="0"/>
                        </a:rPr>
                        <a:t>9.</a:t>
                      </a:r>
                      <a:endParaRPr lang="en-US" sz="1400">
                        <a:solidFill>
                          <a:srgbClr val="018E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54" marR="7154" marT="7154" marB="71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家人及朋友的支持</a:t>
                      </a:r>
                    </a:p>
                  </a:txBody>
                  <a:tcPr marL="7154" marR="7154" marT="7154" marB="71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426765"/>
                  </a:ext>
                </a:extLst>
              </a:tr>
              <a:tr h="426390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rgbClr val="018EC4"/>
                          </a:solidFill>
                          <a:effectLst/>
                          <a:latin typeface="Arial" panose="020B0604020202020204" pitchFamily="34" charset="0"/>
                        </a:rPr>
                        <a:t>10.</a:t>
                      </a:r>
                      <a:endParaRPr lang="en-US" sz="1400">
                        <a:solidFill>
                          <a:srgbClr val="018E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54" marR="7154" marT="7154" marB="71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向你的醫生坦誠表達你在治療痛症方面的需要</a:t>
                      </a:r>
                    </a:p>
                  </a:txBody>
                  <a:tcPr marL="7154" marR="7154" marT="7154" marB="71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692867"/>
                  </a:ext>
                </a:extLst>
              </a:tr>
              <a:tr h="426390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rgbClr val="018EC4"/>
                          </a:solidFill>
                          <a:effectLst/>
                          <a:latin typeface="Arial" panose="020B0604020202020204" pitchFamily="34" charset="0"/>
                        </a:rPr>
                        <a:t>11.</a:t>
                      </a:r>
                      <a:endParaRPr lang="en-US" sz="1400">
                        <a:solidFill>
                          <a:srgbClr val="018E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54" marR="7154" marT="7154" marB="71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學習對待其他同様患有長期痛症的患者</a:t>
                      </a:r>
                    </a:p>
                  </a:txBody>
                  <a:tcPr marL="7154" marR="7154" marT="7154" marB="71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042411"/>
                  </a:ext>
                </a:extLst>
              </a:tr>
              <a:tr h="426390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rgbClr val="018EC4"/>
                          </a:solidFill>
                          <a:effectLst/>
                          <a:latin typeface="Arial" panose="020B0604020202020204" pitchFamily="34" charset="0"/>
                        </a:rPr>
                        <a:t>12.</a:t>
                      </a:r>
                      <a:endParaRPr lang="en-US" sz="1400">
                        <a:solidFill>
                          <a:srgbClr val="018E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54" marR="7154" marT="7154" marB="715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經常保持積極態度面對痛症</a:t>
                      </a:r>
                    </a:p>
                  </a:txBody>
                  <a:tcPr marL="7154" marR="7154" marT="7154" marB="71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0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957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174" y="1889032"/>
            <a:ext cx="7772400" cy="3050521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113" y="313766"/>
            <a:ext cx="7143626" cy="1147482"/>
          </a:xfrm>
        </p:spPr>
        <p:txBody>
          <a:bodyPr/>
          <a:lstStyle/>
          <a:p>
            <a:pPr lvl="0"/>
            <a:r>
              <a:rPr lang="zh-TW" altLang="en-US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多層面管理</a:t>
            </a:r>
            <a:r>
              <a:rPr lang="zh-TW" alt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慢性痛</a:t>
            </a:r>
            <a:r>
              <a:rPr lang="zh-TW" altLang="en-US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症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615027"/>
              </p:ext>
            </p:extLst>
          </p:nvPr>
        </p:nvGraphicFramePr>
        <p:xfrm>
          <a:off x="400174" y="1891552"/>
          <a:ext cx="8115176" cy="2295957"/>
        </p:xfrm>
        <a:graphic>
          <a:graphicData uri="http://schemas.openxmlformats.org/drawingml/2006/table">
            <a:tbl>
              <a:tblPr/>
              <a:tblGrid>
                <a:gridCol w="8115176">
                  <a:extLst>
                    <a:ext uri="{9D8B030D-6E8A-4147-A177-3AD203B41FA5}">
                      <a16:colId xmlns:a16="http://schemas.microsoft.com/office/drawing/2014/main" val="1904445332"/>
                    </a:ext>
                  </a:extLst>
                </a:gridCol>
              </a:tblGrid>
              <a:tr h="10947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 smtClean="0">
                          <a:solidFill>
                            <a:srgbClr val="225379"/>
                          </a:solidFill>
                          <a:effectLst/>
                          <a:latin typeface="Arial" panose="020B0604020202020204" pitchFamily="34" charset="0"/>
                        </a:rPr>
                        <a:t>生理上的管理</a:t>
                      </a:r>
                      <a:endParaRPr lang="en-US" altLang="zh-TW" b="1" dirty="0" smtClean="0">
                        <a:solidFill>
                          <a:srgbClr val="225379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zh-TW" altLang="en-US" dirty="0" smtClean="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使用冰袋或熱袋</a:t>
                      </a:r>
                      <a:r>
                        <a:rPr lang="en-US" altLang="zh-TW" dirty="0" smtClean="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zh-TW" altLang="en-US" dirty="0" smtClean="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舒緩痛楚</a:t>
                      </a:r>
                      <a:br>
                        <a:rPr lang="zh-TW" altLang="en-US" dirty="0" smtClean="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altLang="zh-TW" dirty="0" smtClean="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zh-TW" altLang="en-US" dirty="0" smtClean="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定時做伸展及強化肌肉運動</a:t>
                      </a:r>
                    </a:p>
                    <a:p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047579"/>
                  </a:ext>
                </a:extLst>
              </a:tr>
              <a:tr h="399559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22537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792395"/>
                  </a:ext>
                </a:extLst>
              </a:tr>
              <a:tr h="799118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4F4F4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883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356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ctr">
              <a:spcBef>
                <a:spcPts val="0"/>
              </a:spcBef>
            </a:pPr>
            <a:r>
              <a:rPr lang="zh-TW" altLang="en-US" b="1" dirty="0" smtClean="0">
                <a:solidFill>
                  <a:srgbClr val="225379"/>
                </a:solidFill>
              </a:rPr>
              <a:t>情緒</a:t>
            </a:r>
            <a:r>
              <a:rPr lang="zh-TW" altLang="en-US" b="1" dirty="0">
                <a:solidFill>
                  <a:srgbClr val="225379"/>
                </a:solidFill>
              </a:rPr>
              <a:t>上的管理</a:t>
            </a:r>
            <a:endParaRPr lang="en-US" dirty="0"/>
          </a:p>
          <a:p>
            <a:pPr fontAlgn="ctr">
              <a:spcBef>
                <a:spcPts val="0"/>
              </a:spcBef>
            </a:pPr>
            <a:r>
              <a:rPr lang="en-US" dirty="0">
                <a:solidFill>
                  <a:srgbClr val="4F4F4F"/>
                </a:solidFill>
              </a:rPr>
              <a:t>- </a:t>
            </a:r>
            <a:r>
              <a:rPr lang="zh-TW" altLang="en-US" dirty="0">
                <a:solidFill>
                  <a:srgbClr val="4F4F4F"/>
                </a:solidFill>
              </a:rPr>
              <a:t>保持情緒穩定</a:t>
            </a:r>
            <a:r>
              <a:rPr lang="en-US" dirty="0">
                <a:solidFill>
                  <a:srgbClr val="4F4F4F"/>
                </a:solidFill>
              </a:rPr>
              <a:t>, </a:t>
            </a:r>
            <a:r>
              <a:rPr lang="zh-TW" altLang="en-US" dirty="0">
                <a:solidFill>
                  <a:srgbClr val="4F4F4F"/>
                </a:solidFill>
              </a:rPr>
              <a:t>避免憤怒 抑鬱 驚恐 焦慮等不當情緒</a:t>
            </a:r>
            <a:r>
              <a:rPr lang="en-US" dirty="0">
                <a:solidFill>
                  <a:srgbClr val="4F4F4F"/>
                </a:solidFill>
              </a:rPr>
              <a:t>.</a:t>
            </a:r>
            <a:br>
              <a:rPr lang="en-US" dirty="0">
                <a:solidFill>
                  <a:srgbClr val="4F4F4F"/>
                </a:solidFill>
              </a:rPr>
            </a:br>
            <a:r>
              <a:rPr lang="en-US" dirty="0">
                <a:solidFill>
                  <a:srgbClr val="4F4F4F"/>
                </a:solidFill>
              </a:rPr>
              <a:t>- </a:t>
            </a:r>
            <a:r>
              <a:rPr lang="zh-TW" altLang="en-US" dirty="0">
                <a:solidFill>
                  <a:srgbClr val="4F4F4F"/>
                </a:solidFill>
              </a:rPr>
              <a:t>經常放鬆你的緊張情緒</a:t>
            </a:r>
            <a:br>
              <a:rPr lang="zh-TW" altLang="en-US" dirty="0">
                <a:solidFill>
                  <a:srgbClr val="4F4F4F"/>
                </a:solidFill>
              </a:rPr>
            </a:br>
            <a:r>
              <a:rPr lang="en-US" dirty="0">
                <a:solidFill>
                  <a:srgbClr val="4F4F4F"/>
                </a:solidFill>
              </a:rPr>
              <a:t>- </a:t>
            </a:r>
            <a:r>
              <a:rPr lang="zh-TW" altLang="en-US" dirty="0">
                <a:solidFill>
                  <a:srgbClr val="4F4F4F"/>
                </a:solidFill>
              </a:rPr>
              <a:t>保持正面的情緒</a:t>
            </a:r>
            <a:r>
              <a:rPr lang="en-US" dirty="0">
                <a:solidFill>
                  <a:srgbClr val="4F4F4F"/>
                </a:solidFill>
              </a:rPr>
              <a:t>,</a:t>
            </a:r>
            <a:r>
              <a:rPr lang="zh-TW" altLang="en-US" dirty="0">
                <a:solidFill>
                  <a:srgbClr val="4F4F4F"/>
                </a:solidFill>
              </a:rPr>
              <a:t>多與人說笑</a:t>
            </a:r>
            <a:r>
              <a:rPr lang="en-US" dirty="0">
                <a:solidFill>
                  <a:srgbClr val="4F4F4F"/>
                </a:solidFill>
              </a:rPr>
              <a:t>,</a:t>
            </a:r>
            <a:r>
              <a:rPr lang="zh-TW" altLang="en-US" dirty="0">
                <a:solidFill>
                  <a:srgbClr val="4F4F4F"/>
                </a:solidFill>
              </a:rPr>
              <a:t>有積極的人生觀</a:t>
            </a:r>
            <a:r>
              <a:rPr lang="en-US" dirty="0">
                <a:solidFill>
                  <a:srgbClr val="4F4F4F"/>
                </a:solidFill>
              </a:rPr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97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174" y="2262187"/>
            <a:ext cx="7772400" cy="1395413"/>
          </a:xfrm>
        </p:spPr>
        <p:txBody>
          <a:bodyPr>
            <a:normAutofit/>
          </a:bodyPr>
          <a:lstStyle/>
          <a:p>
            <a:r>
              <a:rPr lang="zh-TW" altLang="en-US" sz="1200" dirty="0" smtClean="0">
                <a:solidFill>
                  <a:srgbClr val="4F4F4F"/>
                </a:solidFill>
              </a:rPr>
              <a:t>就要</a:t>
            </a:r>
            <a:r>
              <a:rPr lang="zh-TW" altLang="en-US" sz="1200" dirty="0">
                <a:solidFill>
                  <a:srgbClr val="4F4F4F"/>
                </a:solidFill>
              </a:rPr>
              <a:t>先認識我們的「神經系統」。神經系統包括了大腦、脊髓及分佈在身體部大大小小的神經。神經系統使我們身體有感覺、可以思考、可以運動。如果我們身體失衡</a:t>
            </a:r>
            <a:r>
              <a:rPr lang="en-US" altLang="zh-TW" sz="1200" dirty="0">
                <a:solidFill>
                  <a:srgbClr val="4F4F4F"/>
                </a:solidFill>
              </a:rPr>
              <a:t>(</a:t>
            </a:r>
            <a:r>
              <a:rPr lang="zh-TW" altLang="en-US" sz="1200" dirty="0">
                <a:solidFill>
                  <a:srgbClr val="4F4F4F"/>
                </a:solidFill>
              </a:rPr>
              <a:t>例如發炎</a:t>
            </a:r>
            <a:r>
              <a:rPr lang="en-US" altLang="zh-TW" sz="1200" dirty="0">
                <a:solidFill>
                  <a:srgbClr val="4F4F4F"/>
                </a:solidFill>
              </a:rPr>
              <a:t>)</a:t>
            </a:r>
            <a:r>
              <a:rPr lang="zh-TW" altLang="en-US" sz="1200" dirty="0">
                <a:solidFill>
                  <a:srgbClr val="4F4F4F"/>
                </a:solidFill>
              </a:rPr>
              <a:t>，或者是身體被外力所攻擊</a:t>
            </a:r>
            <a:r>
              <a:rPr lang="en-US" altLang="zh-TW" sz="1200" dirty="0">
                <a:solidFill>
                  <a:srgbClr val="4F4F4F"/>
                </a:solidFill>
              </a:rPr>
              <a:t>(</a:t>
            </a:r>
            <a:r>
              <a:rPr lang="zh-TW" altLang="en-US" sz="1200" dirty="0">
                <a:solidFill>
                  <a:srgbClr val="4F4F4F"/>
                </a:solidFill>
              </a:rPr>
              <a:t>如被打一拳、腳踢到石頭</a:t>
            </a:r>
            <a:r>
              <a:rPr lang="en-US" altLang="zh-TW" sz="1200" dirty="0">
                <a:solidFill>
                  <a:srgbClr val="4F4F4F"/>
                </a:solidFill>
              </a:rPr>
              <a:t>)</a:t>
            </a:r>
            <a:r>
              <a:rPr lang="zh-TW" altLang="en-US" sz="1200" dirty="0">
                <a:solidFill>
                  <a:srgbClr val="4F4F4F"/>
                </a:solidFill>
              </a:rPr>
              <a:t>的時候，感覺神經就會把這些不正常的訊號，</a:t>
            </a:r>
            <a:r>
              <a:rPr lang="zh-TW" altLang="en-US" sz="1200" dirty="0">
                <a:solidFill>
                  <a:srgbClr val="FF0000"/>
                </a:solidFill>
              </a:rPr>
              <a:t>向</a:t>
            </a:r>
            <a:r>
              <a:rPr lang="zh-TW" altLang="en-US" sz="1200" dirty="0">
                <a:solidFill>
                  <a:srgbClr val="4F4F4F"/>
                </a:solidFill>
              </a:rPr>
              <a:t>電波一樣的傳到大腦或脊髓，讓身體做出立即的反應。同樣的，當神經系統失去正常功能</a:t>
            </a:r>
            <a:r>
              <a:rPr lang="en-US" altLang="zh-TW" sz="1200" dirty="0">
                <a:solidFill>
                  <a:srgbClr val="4F4F4F"/>
                </a:solidFill>
              </a:rPr>
              <a:t>(</a:t>
            </a:r>
            <a:r>
              <a:rPr lang="zh-TW" altLang="en-US" sz="1200" dirty="0">
                <a:solidFill>
                  <a:srgbClr val="4F4F4F"/>
                </a:solidFill>
              </a:rPr>
              <a:t>例如情緒低落、或者是肌肉緊繃</a:t>
            </a:r>
            <a:r>
              <a:rPr lang="en-US" altLang="zh-TW" sz="1200" dirty="0">
                <a:solidFill>
                  <a:srgbClr val="4F4F4F"/>
                </a:solidFill>
              </a:rPr>
              <a:t>)</a:t>
            </a:r>
            <a:r>
              <a:rPr lang="zh-TW" altLang="en-US" sz="1200" dirty="0">
                <a:solidFill>
                  <a:srgbClr val="4F4F4F"/>
                </a:solidFill>
              </a:rPr>
              <a:t>的時候，也會使原來身體的疼痛感變得更加嚴重</a:t>
            </a:r>
            <a:endParaRPr lang="en-US" sz="1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4F4F4F"/>
                </a:solidFill>
              </a:rPr>
              <a:t>身體為何會有「痛」的</a:t>
            </a:r>
            <a:r>
              <a:rPr lang="zh-TW" altLang="en-US" dirty="0" smtClean="0">
                <a:solidFill>
                  <a:srgbClr val="4F4F4F"/>
                </a:solidFill>
              </a:rPr>
              <a:t>感覺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729" y="3101789"/>
            <a:ext cx="1810871" cy="1864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456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174" y="2850776"/>
            <a:ext cx="7772400" cy="1524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511671"/>
              </p:ext>
            </p:extLst>
          </p:nvPr>
        </p:nvGraphicFramePr>
        <p:xfrm>
          <a:off x="313765" y="699246"/>
          <a:ext cx="8201585" cy="2017060"/>
        </p:xfrm>
        <a:graphic>
          <a:graphicData uri="http://schemas.openxmlformats.org/drawingml/2006/table">
            <a:tbl>
              <a:tblPr/>
              <a:tblGrid>
                <a:gridCol w="8201585">
                  <a:extLst>
                    <a:ext uri="{9D8B030D-6E8A-4147-A177-3AD203B41FA5}">
                      <a16:colId xmlns:a16="http://schemas.microsoft.com/office/drawing/2014/main" val="4082882078"/>
                    </a:ext>
                  </a:extLst>
                </a:gridCol>
              </a:tblGrid>
              <a:tr h="505261">
                <a:tc>
                  <a:txBody>
                    <a:bodyPr/>
                    <a:lstStyle/>
                    <a:p>
                      <a:r>
                        <a:rPr lang="zh-TW" altLang="en-US" b="1" dirty="0" smtClean="0">
                          <a:solidFill>
                            <a:srgbClr val="225379"/>
                          </a:solidFill>
                          <a:effectLst/>
                          <a:latin typeface="Arial" panose="020B0604020202020204" pitchFamily="34" charset="0"/>
                        </a:rPr>
                        <a:t>心理</a:t>
                      </a:r>
                      <a:r>
                        <a:rPr lang="zh-TW" altLang="en-US" b="1" dirty="0">
                          <a:solidFill>
                            <a:srgbClr val="225379"/>
                          </a:solidFill>
                          <a:effectLst/>
                          <a:latin typeface="Arial" panose="020B0604020202020204" pitchFamily="34" charset="0"/>
                        </a:rPr>
                        <a:t>上的管理</a:t>
                      </a:r>
                      <a:endParaRPr lang="zh-TW" altLang="en-US" dirty="0">
                        <a:solidFill>
                          <a:srgbClr val="22537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55385"/>
                  </a:ext>
                </a:extLst>
              </a:tr>
              <a:tr h="1511799"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zh-TW" altLang="en-US" dirty="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分散你的專注力遠離於你的痛症</a:t>
                      </a:r>
                      <a:r>
                        <a:rPr lang="en-US" altLang="zh-TW" dirty="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zh-TW" altLang="en-US" dirty="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多投入於其他工作及活動上</a:t>
                      </a:r>
                      <a:br>
                        <a:rPr lang="zh-TW" altLang="en-US" dirty="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altLang="zh-TW" dirty="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zh-TW" altLang="en-US" dirty="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多社交</a:t>
                      </a:r>
                      <a:r>
                        <a:rPr lang="en-US" altLang="zh-TW" dirty="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lang="zh-TW" altLang="en-US" dirty="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盡量增加其他人接觸的機會</a:t>
                      </a:r>
                      <a:br>
                        <a:rPr lang="zh-TW" altLang="en-US" dirty="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altLang="zh-TW" dirty="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zh-TW" altLang="en-US" dirty="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正面的自我形象</a:t>
                      </a:r>
                      <a:r>
                        <a:rPr lang="en-US" altLang="zh-TW" dirty="0">
                          <a:solidFill>
                            <a:srgbClr val="4F4F4F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253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106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174" y="1416424"/>
            <a:ext cx="8259732" cy="2133385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967563"/>
              </p:ext>
            </p:extLst>
          </p:nvPr>
        </p:nvGraphicFramePr>
        <p:xfrm>
          <a:off x="400174" y="1416424"/>
          <a:ext cx="8115176" cy="2133385"/>
        </p:xfrm>
        <a:graphic>
          <a:graphicData uri="http://schemas.openxmlformats.org/drawingml/2006/table">
            <a:tbl>
              <a:tblPr/>
              <a:tblGrid>
                <a:gridCol w="8115176">
                  <a:extLst>
                    <a:ext uri="{9D8B030D-6E8A-4147-A177-3AD203B41FA5}">
                      <a16:colId xmlns:a16="http://schemas.microsoft.com/office/drawing/2014/main" val="5486792"/>
                    </a:ext>
                  </a:extLst>
                </a:gridCol>
              </a:tblGrid>
              <a:tr h="533346">
                <a:tc>
                  <a:txBody>
                    <a:bodyPr/>
                    <a:lstStyle/>
                    <a:p>
                      <a:r>
                        <a:rPr lang="zh-TW" altLang="en-US" b="1">
                          <a:solidFill>
                            <a:srgbClr val="225379"/>
                          </a:solidFill>
                          <a:effectLst/>
                          <a:latin typeface="Arial" panose="020B0604020202020204" pitchFamily="34" charset="0"/>
                        </a:rPr>
                        <a:t> 行為上的管理</a:t>
                      </a:r>
                      <a:endParaRPr lang="zh-TW" altLang="en-US">
                        <a:solidFill>
                          <a:srgbClr val="22537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749733"/>
                  </a:ext>
                </a:extLst>
              </a:tr>
              <a:tr h="1600039">
                <a:tc>
                  <a:txBody>
                    <a:bodyPr/>
                    <a:lstStyle/>
                    <a:p>
                      <a:r>
                        <a:rPr lang="en-US" altLang="zh-TW" dirty="0"/>
                        <a:t>- </a:t>
                      </a:r>
                      <a:r>
                        <a:rPr lang="zh-TW" altLang="en-US" dirty="0"/>
                        <a:t>保持適量運動</a:t>
                      </a:r>
                      <a:br>
                        <a:rPr lang="zh-TW" altLang="en-US" dirty="0"/>
                      </a:br>
                      <a:r>
                        <a:rPr lang="en-US" altLang="zh-TW" dirty="0"/>
                        <a:t>- </a:t>
                      </a:r>
                      <a:r>
                        <a:rPr lang="zh-TW" altLang="en-US" dirty="0"/>
                        <a:t>工作 社交 康樂活動 多方面取得平衡</a:t>
                      </a:r>
                      <a:br>
                        <a:rPr lang="zh-TW" altLang="en-US" dirty="0"/>
                      </a:br>
                      <a:r>
                        <a:rPr lang="en-US" altLang="zh-TW" dirty="0"/>
                        <a:t>- </a:t>
                      </a:r>
                      <a:r>
                        <a:rPr lang="zh-TW" altLang="en-US" dirty="0"/>
                        <a:t>定時運動 均衡飲食 戎掉不良生活習慣</a:t>
                      </a:r>
                      <a:r>
                        <a:rPr lang="en-US" altLang="zh-TW" dirty="0"/>
                        <a:t>, </a:t>
                      </a:r>
                      <a:r>
                        <a:rPr lang="zh-TW" altLang="en-US" dirty="0"/>
                        <a:t>例如吸煙 飲酒</a:t>
                      </a:r>
                      <a:r>
                        <a:rPr lang="en-US" altLang="zh-TW" dirty="0"/>
                        <a:t>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607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3961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謝謝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699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174" y="2262187"/>
            <a:ext cx="7772400" cy="7409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參考資料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21859" y="226218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dirty="0"/>
              <a:t>香港疼痛學會 就職典禮 暨 全球對抗疼痛年 記者會 </a:t>
            </a:r>
            <a:r>
              <a:rPr lang="en-US" altLang="zh-TW" dirty="0"/>
              <a:t>16.10.2006 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/>
              <a:t>醫院管理局聯科痛症治療工作小組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202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疼痛是一種多層面的經驗。慢性與急性疼痛不同，當疼痛持續</a:t>
            </a:r>
            <a:r>
              <a:rPr lang="en-US" altLang="zh-TW" dirty="0"/>
              <a:t>3</a:t>
            </a:r>
            <a:r>
              <a:rPr lang="zh-TW" altLang="en-US" dirty="0"/>
              <a:t>至</a:t>
            </a:r>
            <a:r>
              <a:rPr lang="en-US" altLang="zh-TW" dirty="0"/>
              <a:t>6</a:t>
            </a:r>
            <a:r>
              <a:rPr lang="zh-TW" altLang="en-US" dirty="0"/>
              <a:t>個月，而又沒有明顯的組織受傷，這便屬於慢性疼痛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90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本港人口最常見的嚴重痛症種類為頭痛、關節痛、腰背痛、肌肉痛及 神經痛。另一項調查顯示，轉介往痛症診所接受治療的最常見痛症為 肌肉筋骨痛 </a:t>
            </a:r>
            <a:r>
              <a:rPr lang="en-US" altLang="zh-TW" dirty="0"/>
              <a:t>(46%) </a:t>
            </a:r>
            <a:r>
              <a:rPr lang="zh-TW" altLang="en-US" dirty="0"/>
              <a:t>及神經痛 </a:t>
            </a:r>
            <a:r>
              <a:rPr lang="en-US" altLang="zh-TW" dirty="0"/>
              <a:t>(27%)</a:t>
            </a:r>
            <a:r>
              <a:rPr lang="zh-TW" altLang="en-US" dirty="0"/>
              <a:t>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174" y="762000"/>
            <a:ext cx="7130179" cy="150018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507" y="367554"/>
            <a:ext cx="1102658" cy="1144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010400" y="1308846"/>
            <a:ext cx="1093695" cy="9390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3762374"/>
            <a:ext cx="1425388" cy="12668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331" y="355646"/>
            <a:ext cx="1353670" cy="118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989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HK" altLang="zh-TW" sz="1200" dirty="0" smtClean="0"/>
              <a:t>1</a:t>
            </a:r>
            <a:r>
              <a:rPr lang="zh-TW" altLang="en-US" sz="1200" dirty="0" smtClean="0"/>
              <a:t>日常生活 </a:t>
            </a:r>
            <a:r>
              <a:rPr lang="en-US" altLang="zh-TW" sz="1200" dirty="0"/>
              <a:t>/ </a:t>
            </a:r>
            <a:r>
              <a:rPr lang="zh-TW" altLang="en-US" sz="1200" dirty="0"/>
              <a:t>活動會受</a:t>
            </a:r>
            <a:r>
              <a:rPr lang="zh-TW" altLang="en-US" sz="1200" dirty="0" smtClean="0"/>
              <a:t>影響</a:t>
            </a:r>
            <a:r>
              <a:rPr lang="en-HK" altLang="zh-TW" sz="1200" dirty="0" smtClean="0"/>
              <a:t/>
            </a:r>
            <a:br>
              <a:rPr lang="en-HK" altLang="zh-TW" sz="1200" dirty="0" smtClean="0"/>
            </a:br>
            <a:r>
              <a:rPr lang="en-HK" altLang="zh-TW" sz="1200" dirty="0"/>
              <a:t>2</a:t>
            </a:r>
            <a:r>
              <a:rPr lang="zh-TW" altLang="en-US" sz="1200" dirty="0" smtClean="0"/>
              <a:t>工作</a:t>
            </a:r>
            <a:r>
              <a:rPr lang="zh-TW" altLang="en-US" sz="1200" dirty="0"/>
              <a:t>受影響，很多都要申請</a:t>
            </a:r>
            <a:r>
              <a:rPr lang="zh-TW" altLang="en-US" sz="1200" dirty="0" smtClean="0"/>
              <a:t>病假</a:t>
            </a:r>
            <a:r>
              <a:rPr lang="en-HK" altLang="zh-TW" sz="1200" dirty="0" smtClean="0"/>
              <a:t/>
            </a:r>
            <a:br>
              <a:rPr lang="en-HK" altLang="zh-TW" sz="1200" dirty="0" smtClean="0"/>
            </a:br>
            <a:r>
              <a:rPr lang="en-HK" altLang="zh-TW" sz="1200" dirty="0"/>
              <a:t>3</a:t>
            </a:r>
            <a:r>
              <a:rPr lang="zh-TW" altLang="en-US" sz="1200" dirty="0" smtClean="0"/>
              <a:t>有</a:t>
            </a:r>
            <a:r>
              <a:rPr lang="zh-TW" altLang="en-US" sz="1200" dirty="0"/>
              <a:t>焦慮或</a:t>
            </a:r>
            <a:r>
              <a:rPr lang="zh-TW" altLang="en-US" sz="1200" dirty="0" smtClean="0"/>
              <a:t>抑鬱</a:t>
            </a:r>
            <a:r>
              <a:rPr lang="en-HK" altLang="zh-TW" sz="1200" dirty="0"/>
              <a:t>,</a:t>
            </a:r>
            <a:r>
              <a:rPr lang="zh-TW" altLang="en-US" sz="1200" dirty="0" smtClean="0"/>
              <a:t>情緒</a:t>
            </a:r>
            <a:r>
              <a:rPr lang="zh-TW" altLang="en-US" sz="1200" dirty="0"/>
              <a:t>及</a:t>
            </a:r>
            <a:r>
              <a:rPr lang="zh-TW" altLang="en-US" sz="1200" dirty="0" smtClean="0"/>
              <a:t>睡眠</a:t>
            </a:r>
            <a:r>
              <a:rPr lang="en-HK" altLang="zh-TW" sz="1200" dirty="0" smtClean="0"/>
              <a:t/>
            </a:r>
            <a:br>
              <a:rPr lang="en-HK" altLang="zh-TW" sz="1200" dirty="0" smtClean="0"/>
            </a:br>
            <a:r>
              <a:rPr lang="en-HK" altLang="zh-TW" sz="1200" dirty="0"/>
              <a:t>4</a:t>
            </a:r>
            <a:r>
              <a:rPr lang="zh-TW" altLang="en-US" sz="1200" dirty="0" smtClean="0"/>
              <a:t>自信較</a:t>
            </a:r>
            <a:r>
              <a:rPr lang="zh-TW" altLang="en-US" sz="1200" dirty="0"/>
              <a:t>低</a:t>
            </a:r>
            <a:endParaRPr lang="en-US" sz="1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174" y="762001"/>
            <a:ext cx="7143626" cy="582706"/>
          </a:xfrm>
        </p:spPr>
        <p:txBody>
          <a:bodyPr/>
          <a:lstStyle/>
          <a:p>
            <a:r>
              <a:rPr lang="zh-TW" altLang="en-US" dirty="0"/>
              <a:t>長期痛症如何影響個人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227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如果我有痛症，應看甚麼醫生？ </a:t>
            </a:r>
            <a:endParaRPr lang="en-HK" altLang="zh-TW" dirty="0"/>
          </a:p>
          <a:p>
            <a:r>
              <a:rPr lang="zh-TW" altLang="en-US" dirty="0"/>
              <a:t>答：大部份的長期痛症都可在家庭醫生或有關的專科醫生，接受治療。某 些較為難治而複雜的痛症，則需要在綜合痛症診所接受評估及治療。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213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01906"/>
            <a:ext cx="7562974" cy="1822356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已經</a:t>
            </a:r>
            <a:r>
              <a:rPr lang="zh-TW" altLang="en-US" dirty="0"/>
              <a:t>接受痛症治療</a:t>
            </a:r>
            <a:r>
              <a:rPr lang="zh-TW" altLang="en-US" dirty="0" smtClean="0"/>
              <a:t>，包括</a:t>
            </a:r>
            <a:r>
              <a:rPr lang="zh-TW" altLang="en-US" dirty="0"/>
              <a:t>物理治療、藥物治療及不同種類的介入性治 </a:t>
            </a:r>
            <a:r>
              <a:rPr lang="zh-TW" altLang="en-US" dirty="0" smtClean="0"/>
              <a:t>療</a:t>
            </a:r>
            <a:r>
              <a:rPr lang="en-HK" altLang="zh-TW" dirty="0" smtClean="0"/>
              <a:t>,</a:t>
            </a:r>
            <a:r>
              <a:rPr lang="zh-TW" altLang="en-US" dirty="0" smtClean="0"/>
              <a:t>都</a:t>
            </a:r>
            <a:r>
              <a:rPr lang="zh-TW" altLang="en-US" dirty="0"/>
              <a:t>沒有療</a:t>
            </a:r>
            <a:r>
              <a:rPr lang="zh-TW" altLang="en-US" dirty="0" smtClean="0"/>
              <a:t>效</a:t>
            </a:r>
            <a:r>
              <a:rPr lang="en-HK" altLang="zh-TW" dirty="0" smtClean="0"/>
              <a:t>!</a:t>
            </a:r>
            <a:br>
              <a:rPr lang="en-HK" altLang="zh-TW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348" y="927182"/>
            <a:ext cx="7673154" cy="3201517"/>
          </a:xfrm>
        </p:spPr>
        <p:txBody>
          <a:bodyPr/>
          <a:lstStyle/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255699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174" y="1730189"/>
            <a:ext cx="7772400" cy="2303928"/>
          </a:xfrm>
        </p:spPr>
        <p:txBody>
          <a:bodyPr>
            <a:normAutofit/>
          </a:bodyPr>
          <a:lstStyle/>
          <a:p>
            <a:r>
              <a:rPr lang="zh-TW" altLang="en-US" dirty="0"/>
              <a:t>反應是常見</a:t>
            </a:r>
            <a:r>
              <a:rPr lang="zh-TW" altLang="en-US" dirty="0" smtClean="0"/>
              <a:t>的</a:t>
            </a:r>
            <a:r>
              <a:rPr lang="en-HK" altLang="zh-TW" dirty="0" smtClean="0"/>
              <a:t>!</a:t>
            </a:r>
            <a:br>
              <a:rPr lang="en-HK" altLang="zh-TW" dirty="0" smtClean="0"/>
            </a:br>
            <a:r>
              <a:rPr lang="zh-TW" altLang="en-US" dirty="0" smtClean="0"/>
              <a:t>你</a:t>
            </a:r>
            <a:r>
              <a:rPr lang="zh-TW" altLang="en-US" dirty="0"/>
              <a:t>的痛症通常都不會惡化下去</a:t>
            </a:r>
            <a:r>
              <a:rPr lang="zh-TW" altLang="en-US" dirty="0" smtClean="0"/>
              <a:t>。</a:t>
            </a:r>
            <a:r>
              <a:rPr lang="en-HK" altLang="zh-TW" dirty="0" smtClean="0"/>
              <a:t/>
            </a:r>
            <a:br>
              <a:rPr lang="en-HK" altLang="zh-TW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174" y="762001"/>
            <a:ext cx="7143626" cy="96818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598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你的主診醫生已排除了一些可治理的致痛原因，而疼痛依然持續，那 你便要學習如何處理你的痛患及活出一個豐饒而滿足的人生。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01536"/>
      </p:ext>
    </p:extLst>
  </p:cSld>
  <p:clrMapOvr>
    <a:masterClrMapping/>
  </p:clrMapOvr>
</p:sld>
</file>

<file path=ppt/theme/theme1.xml><?xml version="1.0" encoding="utf-8"?>
<a:theme xmlns:a="http://schemas.openxmlformats.org/drawingml/2006/main" name="Faculty_Template_16_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 Med_PPT Template 16x9</Template>
  <TotalTime>1090</TotalTime>
  <Words>895</Words>
  <Application>Microsoft Office PowerPoint</Application>
  <PresentationFormat>On-screen Show (16:9)</PresentationFormat>
  <Paragraphs>93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新細明體</vt:lpstr>
      <vt:lpstr>Arial</vt:lpstr>
      <vt:lpstr>Calibri</vt:lpstr>
      <vt:lpstr>Helvetica</vt:lpstr>
      <vt:lpstr>Faculty_Template_16_9</vt:lpstr>
      <vt:lpstr>長期痛楚？</vt:lpstr>
      <vt:lpstr>就要先認識我們的「神經系統」。神經系統包括了大腦、脊髓及分佈在身體部大大小小的神經。神經系統使我們身體有感覺、可以思考、可以運動。如果我們身體失衡(例如發炎)，或者是身體被外力所攻擊(如被打一拳、腳踢到石頭)的時候，感覺神經就會把這些不正常的訊號，向電波一樣的傳到大腦或脊髓，讓身體做出立即的反應。同樣的，當神經系統失去正常功能(例如情緒低落、或者是肌肉緊繃)的時候，也會使原來身體的疼痛感變得更加嚴重</vt:lpstr>
      <vt:lpstr>疼痛是一種多層面的經驗。慢性與急性疼痛不同，當疼痛持續3至6個月，而又沒有明顯的組織受傷，這便屬於慢性疼痛</vt:lpstr>
      <vt:lpstr>本港人口最常見的嚴重痛症種類為頭痛、關節痛、腰背痛、肌肉痛及 神經痛。另一項調查顯示，轉介往痛症診所接受治療的最常見痛症為 肌肉筋骨痛 (46%) 及神經痛 (27%)。</vt:lpstr>
      <vt:lpstr>1日常生活 / 活動會受影響 2工作受影響，很多都要申請病假 3有焦慮或抑鬱,情緒及睡眠 4自信較低</vt:lpstr>
      <vt:lpstr>PowerPoint Presentation</vt:lpstr>
      <vt:lpstr>已經接受痛症治療，包括物理治療、藥物治療及不同種類的介入性治 療,都沒有療效! </vt:lpstr>
      <vt:lpstr>反應是常見的! 你的痛症通常都不會惡化下去。 </vt:lpstr>
      <vt:lpstr>你的主診醫生已排除了一些可治理的致痛原因，而疼痛依然持續，那 你便要學習如何處理你的痛患及活出一個豐饒而滿足的人生。</vt:lpstr>
      <vt:lpstr>答：否</vt:lpstr>
      <vt:lpstr>PowerPoint Presentation</vt:lpstr>
      <vt:lpstr>PowerPoint Presentation</vt:lpstr>
      <vt:lpstr>PowerPoint Presentation</vt:lpstr>
      <vt:lpstr>主要可以歸因於四大原因： 姿勢不良：長時間固定做一姿勢工作:坐在電腦前、辦公桌太高或太低、彎腰做家務……等。會讓                              脊椎與盆骨傾斜，身體兩邊肌肉不協調，產生繃緊疼痛的現象。   缺乏運動：人類如果長時間都不活動，就會失去基本的柔軟度和肌力，身體就會變成硬梆梆的石頭，而這樣的身體如果遇到突發狀況，會較容易造成創傷。   情緒與壓力失衡：身體與心理總是相互影響。心理壓力太大，或是心情低落時，身體的疼痛會變得特別明顯，而身體的疼痛會讓你心情更不好，更提不起勁去改變現況。   飲食失衡：很多痛症的成因，除了遺傳以外，很大的關鍵是在於骨骼的形成與營養的攝取。骨骼肌腱營養的攝取不只是鈣質而已，還包括鉀、鎂、鋅……等礦物質，還有各種不同的維他命，各種營養的均衡十分重要。</vt:lpstr>
      <vt:lpstr>如何建立(無痛生活)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謝謝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YK Au</dc:creator>
  <cp:lastModifiedBy>Stella ML Wong</cp:lastModifiedBy>
  <cp:revision>71</cp:revision>
  <dcterms:created xsi:type="dcterms:W3CDTF">2017-05-12T03:32:44Z</dcterms:created>
  <dcterms:modified xsi:type="dcterms:W3CDTF">2018-04-20T04:22:22Z</dcterms:modified>
</cp:coreProperties>
</file>