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7" r:id="rId5"/>
    <p:sldId id="269" r:id="rId6"/>
    <p:sldId id="270" r:id="rId7"/>
    <p:sldId id="271" r:id="rId8"/>
    <p:sldId id="260" r:id="rId9"/>
    <p:sldId id="257" r:id="rId10"/>
    <p:sldId id="258" r:id="rId11"/>
    <p:sldId id="259" r:id="rId12"/>
    <p:sldId id="262" r:id="rId13"/>
    <p:sldId id="272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Mandy\Documents\PPT Template\template background 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6" b="24792"/>
          <a:stretch/>
        </p:blipFill>
        <p:spPr bwMode="auto">
          <a:xfrm>
            <a:off x="0" y="-47628"/>
            <a:ext cx="9144000" cy="519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400550"/>
            <a:ext cx="2283355" cy="576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06262" y="1377636"/>
            <a:ext cx="6532738" cy="1346514"/>
          </a:xfrm>
          <a:prstGeom prst="rect">
            <a:avLst/>
          </a:prstGeom>
        </p:spPr>
        <p:txBody>
          <a:bodyPr/>
          <a:lstStyle>
            <a:lvl1pPr algn="l">
              <a:defRPr sz="36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704850" y="3168058"/>
            <a:ext cx="8198296" cy="3048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0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HK" sz="1300" dirty="0" smtClean="0">
                <a:solidFill>
                  <a:srgbClr val="9CC52D"/>
                </a:solidFill>
                <a:latin typeface="Helvetica"/>
                <a:cs typeface="Helvetica"/>
              </a:rPr>
              <a:t>Professor title and professional qualification goes here</a:t>
            </a:r>
            <a:endParaRPr lang="en-US" sz="1300" dirty="0" smtClean="0">
              <a:solidFill>
                <a:srgbClr val="9CC52D"/>
              </a:solidFill>
              <a:latin typeface="Helvetica"/>
              <a:cs typeface="Helvetica"/>
            </a:endParaRP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04850" y="2764048"/>
            <a:ext cx="8198296" cy="3982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/>
            </a:lvl2pPr>
          </a:lstStyle>
          <a:p>
            <a:r>
              <a:rPr lang="en-US" altLang="zh-HK" b="1" dirty="0" smtClean="0">
                <a:solidFill>
                  <a:srgbClr val="9CC52D"/>
                </a:solidFill>
                <a:latin typeface="Helvetica"/>
                <a:cs typeface="Helvetica"/>
              </a:rPr>
              <a:t>Professor name</a:t>
            </a:r>
            <a:endParaRPr lang="en-US" dirty="0"/>
          </a:p>
        </p:txBody>
      </p:sp>
      <p:pic>
        <p:nvPicPr>
          <p:cNvPr id="14" name="Picture 13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0" y="361950"/>
            <a:ext cx="1583117" cy="15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19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65592" y="1347242"/>
            <a:ext cx="4030208" cy="3053308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92D050"/>
              </a:buClr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  <a:p>
            <a:pPr lvl="0"/>
            <a:endParaRPr lang="en-US" dirty="0" smtClean="0"/>
          </a:p>
        </p:txBody>
      </p:sp>
      <p:sp>
        <p:nvSpPr>
          <p:cNvPr id="14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4648200" y="1347242"/>
            <a:ext cx="4022782" cy="3046786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92D050"/>
              </a:buClr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675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303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1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870075"/>
            <a:ext cx="4040188" cy="260667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303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2</a:t>
            </a:r>
          </a:p>
        </p:txBody>
      </p:sp>
      <p:sp>
        <p:nvSpPr>
          <p:cNvPr id="18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870075"/>
            <a:ext cx="4041775" cy="260667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</p:spTree>
    <p:extLst>
      <p:ext uri="{BB962C8B-B14F-4D97-AF65-F5344CB8AC3E}">
        <p14:creationId xmlns:p14="http://schemas.microsoft.com/office/powerpoint/2010/main" val="6666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104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04392"/>
            <a:ext cx="4186808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Name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716016" y="1404392"/>
            <a:ext cx="3970784" cy="30576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Organization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1" name="Picture 10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606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866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64153" y="1404392"/>
            <a:ext cx="8222648" cy="29961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3" name="Picture 12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63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25425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66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754063"/>
            <a:ext cx="674528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Description of the session</a:t>
            </a:r>
          </a:p>
        </p:txBody>
      </p:sp>
      <p:pic>
        <p:nvPicPr>
          <p:cNvPr id="14" name="Picture 13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  <p:pic>
        <p:nvPicPr>
          <p:cNvPr id="8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983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65951" y="1404392"/>
            <a:ext cx="8157547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pic>
        <p:nvPicPr>
          <p:cNvPr id="7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679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65592" y="1347242"/>
            <a:ext cx="4030208" cy="3053308"/>
          </a:xfrm>
          <a:prstGeom prst="rect">
            <a:avLst/>
          </a:prstGeom>
        </p:spPr>
        <p:txBody>
          <a:bodyPr/>
          <a:lstStyle>
            <a:lvl1pPr marL="285750" indent="-285750"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  <a:p>
            <a:pPr lvl="0"/>
            <a:endParaRPr lang="en-US" dirty="0" smtClean="0"/>
          </a:p>
        </p:txBody>
      </p:sp>
      <p:sp>
        <p:nvSpPr>
          <p:cNvPr id="14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4648200" y="1347242"/>
            <a:ext cx="4022782" cy="3046786"/>
          </a:xfrm>
          <a:prstGeom prst="rect">
            <a:avLst/>
          </a:prstGeom>
        </p:spPr>
        <p:txBody>
          <a:bodyPr/>
          <a:lstStyle>
            <a:lvl1pPr marL="285750" indent="-285750"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  <a:p>
            <a:pPr lvl="0"/>
            <a:endParaRPr lang="en-US" dirty="0" smtClean="0"/>
          </a:p>
        </p:txBody>
      </p:sp>
      <p:pic>
        <p:nvPicPr>
          <p:cNvPr id="11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122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303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1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870075"/>
            <a:ext cx="4040188" cy="2606675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303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2</a:t>
            </a:r>
          </a:p>
        </p:txBody>
      </p:sp>
      <p:sp>
        <p:nvSpPr>
          <p:cNvPr id="18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870075"/>
            <a:ext cx="4041775" cy="2606675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pic>
        <p:nvPicPr>
          <p:cNvPr id="10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398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104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04392"/>
            <a:ext cx="4186808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Tx/>
              <a:buFont typeface="Arial" pitchFamily="34" charset="0"/>
              <a:buChar char="•"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Name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716016" y="1404392"/>
            <a:ext cx="3970784" cy="30576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Tx/>
              <a:buFont typeface="Arial" pitchFamily="34" charset="0"/>
              <a:buChar char="•"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Organization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1" name="Picture 10" descr="CU-Medicine-logo-S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  <p:pic>
        <p:nvPicPr>
          <p:cNvPr id="12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924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866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64153" y="1404392"/>
            <a:ext cx="8222648" cy="29961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3" name="Picture 12" descr="CU-Medicine-logo-S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  <p:pic>
        <p:nvPicPr>
          <p:cNvPr id="10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24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74" y="4606423"/>
            <a:ext cx="1600439" cy="403727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00174" y="2262187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0174" y="762000"/>
            <a:ext cx="714362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Description of the session</a:t>
            </a:r>
          </a:p>
        </p:txBody>
      </p:sp>
      <p:pic>
        <p:nvPicPr>
          <p:cNvPr id="11" name="Picture 10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46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Mandy\Documents\PPT Template\template background 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6" b="24792"/>
          <a:stretch/>
        </p:blipFill>
        <p:spPr bwMode="auto">
          <a:xfrm>
            <a:off x="0" y="-47628"/>
            <a:ext cx="9144000" cy="519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73207" y="1960010"/>
            <a:ext cx="3429000" cy="1143000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Thank you !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022822" y="4702448"/>
            <a:ext cx="37216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Faculty </a:t>
            </a:r>
            <a:r>
              <a:rPr lang="en-US" altLang="zh-HK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Medicine  </a:t>
            </a:r>
            <a:r>
              <a:rPr lang="en-US" altLang="zh-HK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Chinese University of Hong Kong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CUHK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85" y="4502089"/>
            <a:ext cx="2880000" cy="486299"/>
          </a:xfrm>
          <a:prstGeom prst="rect">
            <a:avLst/>
          </a:prstGeom>
        </p:spPr>
      </p:pic>
      <p:pic>
        <p:nvPicPr>
          <p:cNvPr id="11" name="Picture 10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0" y="361950"/>
            <a:ext cx="1583117" cy="15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37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38274" y="1385342"/>
            <a:ext cx="8238182" cy="29009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9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404393"/>
            <a:ext cx="4038600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413019"/>
            <a:ext cx="4038600" cy="306373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</p:spTree>
    <p:extLst>
      <p:ext uri="{BB962C8B-B14F-4D97-AF65-F5344CB8AC3E}">
        <p14:creationId xmlns:p14="http://schemas.microsoft.com/office/powerpoint/2010/main" val="2125248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49363"/>
            <a:ext cx="4040188" cy="63658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1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889125"/>
            <a:ext cx="4040188" cy="258762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49363"/>
            <a:ext cx="4041775" cy="63658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2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889125"/>
            <a:ext cx="4041775" cy="258762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</p:spTree>
    <p:extLst>
      <p:ext uri="{BB962C8B-B14F-4D97-AF65-F5344CB8AC3E}">
        <p14:creationId xmlns:p14="http://schemas.microsoft.com/office/powerpoint/2010/main" val="2957764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274638"/>
            <a:ext cx="70104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379242"/>
            <a:ext cx="4114800" cy="30213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Name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96966" y="1366292"/>
            <a:ext cx="3945632" cy="306467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Organization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Fourth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4" name="Picture 13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38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104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58635" y="1385342"/>
            <a:ext cx="8228165" cy="3091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2" name="Picture 11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61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25425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754063"/>
            <a:ext cx="674528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Description of the session</a:t>
            </a:r>
          </a:p>
        </p:txBody>
      </p:sp>
      <p:pic>
        <p:nvPicPr>
          <p:cNvPr id="14" name="Picture 13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30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65951" y="1404392"/>
            <a:ext cx="8157547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00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ndy\Documents\PPT Template\template background 2.jpg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6" b="24792"/>
          <a:stretch/>
        </p:blipFill>
        <p:spPr bwMode="auto">
          <a:xfrm>
            <a:off x="0" y="-47628"/>
            <a:ext cx="9144000" cy="519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U-Medicine-logo-S.png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0" y="361950"/>
            <a:ext cx="1583117" cy="15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1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68" r:id="rId2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title"/>
          </p:nvPr>
        </p:nvSpPr>
        <p:spPr>
          <a:xfrm>
            <a:off x="706262" y="1165413"/>
            <a:ext cx="6532738" cy="1558737"/>
          </a:xfrm>
        </p:spPr>
        <p:txBody>
          <a:bodyPr/>
          <a:lstStyle/>
          <a:p>
            <a:r>
              <a:rPr lang="zh-TW" altLang="en-US" b="1" dirty="0"/>
              <a:t>　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364192" y="1560731"/>
            <a:ext cx="8198296" cy="1065927"/>
          </a:xfrm>
        </p:spPr>
        <p:txBody>
          <a:bodyPr/>
          <a:lstStyle/>
          <a:p>
            <a:r>
              <a:rPr lang="zh-TW" altLang="en-US" sz="5400" b="1" dirty="0">
                <a:solidFill>
                  <a:prstClr val="white"/>
                </a:solidFill>
              </a:rPr>
              <a:t>長期</a:t>
            </a:r>
            <a:r>
              <a:rPr lang="zh-TW" altLang="en-US" sz="5400" b="1" dirty="0" smtClean="0">
                <a:solidFill>
                  <a:prstClr val="white"/>
                </a:solidFill>
              </a:rPr>
              <a:t>痛楚的療法</a:t>
            </a:r>
            <a:endParaRPr lang="en-US" sz="5400" dirty="0"/>
          </a:p>
          <a:p>
            <a:endParaRPr lang="en-US" altLang="zh-TW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04851" y="3048000"/>
            <a:ext cx="8198296" cy="762000"/>
          </a:xfrm>
        </p:spPr>
        <p:txBody>
          <a:bodyPr/>
          <a:lstStyle/>
          <a:p>
            <a:r>
              <a:rPr lang="zh-TW" altLang="en-US" dirty="0" smtClean="0"/>
              <a:t>黄美</a:t>
            </a:r>
            <a:r>
              <a:rPr lang="zh-TW" altLang="en-US" dirty="0" smtClean="0"/>
              <a:t>玲</a:t>
            </a:r>
            <a:endParaRPr lang="en-US" altLang="zh-TW" dirty="0" smtClean="0"/>
          </a:p>
          <a:p>
            <a:r>
              <a:rPr lang="zh-TW" altLang="en-US" dirty="0" smtClean="0"/>
              <a:t>註冊</a:t>
            </a:r>
            <a:r>
              <a:rPr lang="zh-TW" altLang="en-US" dirty="0"/>
              <a:t>護士</a:t>
            </a:r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flipH="1">
            <a:off x="3370729" y="197224"/>
            <a:ext cx="3935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b="1" dirty="0">
                <a:solidFill>
                  <a:prstClr val="black"/>
                </a:solidFill>
                <a:latin typeface="新細明體" panose="02020500000000000000" pitchFamily="18" charset="-120"/>
                <a:ea typeface="標楷體" panose="03000509000000000000" pitchFamily="65" charset="-120"/>
              </a:rPr>
              <a:t>香港中文大學</a:t>
            </a:r>
            <a:endParaRPr kumimoji="1" lang="en-US" altLang="zh-TW" b="1" dirty="0">
              <a:solidFill>
                <a:prstClr val="black"/>
              </a:solidFill>
              <a:latin typeface="新細明體" panose="02020500000000000000" pitchFamily="18" charset="-120"/>
              <a:ea typeface="標楷體" panose="03000509000000000000" pitchFamily="65" charset="-12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b="1" dirty="0">
                <a:solidFill>
                  <a:prstClr val="black"/>
                </a:solidFill>
                <a:latin typeface="新細明體" panose="02020500000000000000" pitchFamily="18" charset="-120"/>
                <a:ea typeface="標楷體" panose="03000509000000000000" pitchFamily="65" charset="-120"/>
              </a:rPr>
              <a:t>醫學院那打素護理學院</a:t>
            </a:r>
            <a:endParaRPr kumimoji="1" lang="zh-HK" altLang="en-US" b="1" dirty="0">
              <a:solidFill>
                <a:prstClr val="black"/>
              </a:solidFill>
              <a:latin typeface="新細明體" panose="02020500000000000000" pitchFamily="18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9039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9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26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多元化治療痛症 醫管局開設有專門針對長期痛症的門診，結合痛症專家、復康科醫生、 骨科醫生、紓緩治療醫生、疼痛護士、物理治療師、臨床心理學家，為患 者提供綜合及多元化專業治療。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62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74" y="4087906"/>
            <a:ext cx="7452908" cy="152398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-1210234"/>
            <a:ext cx="7143626" cy="5450540"/>
          </a:xfrm>
        </p:spPr>
        <p:txBody>
          <a:bodyPr/>
          <a:lstStyle/>
          <a:p>
            <a:pPr fontAlgn="t"/>
            <a:r>
              <a:rPr lang="zh-TW" altLang="en-US" b="1" dirty="0"/>
              <a:t>視痛症為你的</a:t>
            </a:r>
            <a:r>
              <a:rPr lang="en-US" b="1" dirty="0"/>
              <a:t>(</a:t>
            </a:r>
            <a:r>
              <a:rPr lang="zh-TW" altLang="en-US" b="1" dirty="0"/>
              <a:t>老師</a:t>
            </a:r>
            <a:r>
              <a:rPr lang="en-US" b="1" dirty="0"/>
              <a:t>)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dirty="0"/>
              <a:t>- </a:t>
            </a:r>
            <a:r>
              <a:rPr lang="zh-TW" altLang="en-US" dirty="0"/>
              <a:t>從你擊退痛症的經驗</a:t>
            </a:r>
            <a:r>
              <a:rPr lang="en-US" dirty="0"/>
              <a:t>,</a:t>
            </a:r>
            <a:r>
              <a:rPr lang="zh-TW" altLang="en-US" dirty="0"/>
              <a:t>作為你自己成長中的一份重要教材</a:t>
            </a:r>
            <a:r>
              <a:rPr lang="en-US" dirty="0"/>
              <a:t>,</a:t>
            </a:r>
            <a:r>
              <a:rPr lang="zh-TW" altLang="en-US" dirty="0"/>
              <a:t>將來更懂得面對更嚴峻的挑戰</a:t>
            </a:r>
            <a:r>
              <a:rPr lang="en-US" dirty="0"/>
              <a:t>.</a:t>
            </a:r>
          </a:p>
          <a:p>
            <a:pPr fontAlgn="t"/>
            <a:r>
              <a:rPr lang="zh-TW" altLang="en-US" b="1" dirty="0"/>
              <a:t>視痛症為你的親密</a:t>
            </a:r>
            <a:r>
              <a:rPr lang="en-US" b="1" dirty="0"/>
              <a:t>(</a:t>
            </a:r>
            <a:r>
              <a:rPr lang="zh-TW" altLang="en-US" b="1" dirty="0"/>
              <a:t>戰友</a:t>
            </a:r>
            <a:r>
              <a:rPr lang="en-US" b="1" dirty="0"/>
              <a:t>)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dirty="0"/>
              <a:t>- </a:t>
            </a:r>
            <a:r>
              <a:rPr lang="zh-TW" altLang="en-US" dirty="0"/>
              <a:t>痛症沒有將你打敗</a:t>
            </a:r>
            <a:r>
              <a:rPr lang="en-US" dirty="0"/>
              <a:t>,</a:t>
            </a:r>
            <a:r>
              <a:rPr lang="zh-TW" altLang="en-US" dirty="0"/>
              <a:t>它只是你生命中一位戰場對手</a:t>
            </a:r>
            <a:r>
              <a:rPr lang="en-US" dirty="0"/>
              <a:t>,</a:t>
            </a:r>
            <a:r>
              <a:rPr lang="zh-TW" altLang="en-US" dirty="0"/>
              <a:t>不斷干擾你的日常生活</a:t>
            </a:r>
            <a:r>
              <a:rPr lang="en-US" dirty="0"/>
              <a:t>.</a:t>
            </a:r>
            <a:r>
              <a:rPr lang="zh-TW" altLang="en-US" dirty="0"/>
              <a:t>只要你能控制你的心理狀態</a:t>
            </a:r>
            <a:r>
              <a:rPr lang="en-US" dirty="0"/>
              <a:t>,</a:t>
            </a:r>
            <a:r>
              <a:rPr lang="zh-TW" altLang="en-US" dirty="0"/>
              <a:t>你的生活仍可正常運作</a:t>
            </a:r>
            <a:r>
              <a:rPr lang="en-US" dirty="0"/>
              <a:t>.</a:t>
            </a:r>
          </a:p>
          <a:p>
            <a:pPr fontAlgn="t"/>
            <a:r>
              <a:rPr lang="zh-TW" altLang="en-US" b="1" dirty="0"/>
              <a:t>視痛症為你的一個</a:t>
            </a:r>
            <a:r>
              <a:rPr lang="en-US" b="1" dirty="0"/>
              <a:t>(</a:t>
            </a:r>
            <a:r>
              <a:rPr lang="zh-TW" altLang="en-US" b="1" dirty="0"/>
              <a:t>難忘經歷</a:t>
            </a:r>
            <a:r>
              <a:rPr lang="en-US" b="1" dirty="0"/>
              <a:t>)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en-US" dirty="0"/>
              <a:t>- </a:t>
            </a:r>
            <a:r>
              <a:rPr lang="zh-TW" altLang="en-US" dirty="0"/>
              <a:t>你可以憑樂觀及輕鬆的心情渡過擊退痛症的過程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9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74" y="3765176"/>
            <a:ext cx="7772400" cy="11564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762000"/>
            <a:ext cx="7143626" cy="2420471"/>
          </a:xfrm>
        </p:spPr>
        <p:txBody>
          <a:bodyPr/>
          <a:lstStyle/>
          <a:p>
            <a:r>
              <a:rPr lang="zh-TW" altLang="en-US" dirty="0"/>
              <a:t>長期痛症是指身體某部位出現間歇或持續痛楚三個月或以上</a:t>
            </a:r>
            <a:r>
              <a:rPr lang="zh-TW" altLang="en-US" dirty="0" smtClean="0"/>
              <a:t>。</a:t>
            </a:r>
            <a:r>
              <a:rPr lang="zh-TW" altLang="en-US" dirty="0"/>
              <a:t>常見的痛症種類有頭痛、關節痛、腰背痛、肌肉痛及神經痛 等</a:t>
            </a:r>
            <a:r>
              <a:rPr lang="zh-TW" altLang="en-US" dirty="0" smtClean="0"/>
              <a:t>。</a:t>
            </a:r>
            <a:endParaRPr lang="en-HK" altLang="zh-TW" dirty="0" smtClean="0"/>
          </a:p>
          <a:p>
            <a:endParaRPr lang="en-HK" altLang="zh-TW" dirty="0"/>
          </a:p>
          <a:p>
            <a:endParaRPr lang="en-HK" altLang="zh-TW" dirty="0" smtClean="0"/>
          </a:p>
          <a:p>
            <a:r>
              <a:rPr lang="zh-TW" altLang="en-US" dirty="0" smtClean="0"/>
              <a:t>長 </a:t>
            </a:r>
            <a:r>
              <a:rPr lang="zh-TW" altLang="en-US" dirty="0"/>
              <a:t>期痛症病人所感覺的痛楚</a:t>
            </a:r>
            <a:r>
              <a:rPr lang="zh-TW" altLang="en-US" sz="3200" dirty="0" smtClean="0"/>
              <a:t>未必只是</a:t>
            </a:r>
            <a:r>
              <a:rPr lang="zh-TW" altLang="en-US" sz="3200" dirty="0"/>
              <a:t>身體受傷</a:t>
            </a:r>
            <a:r>
              <a:rPr lang="zh-TW" altLang="en-US" dirty="0"/>
              <a:t>的反應</a:t>
            </a:r>
            <a:r>
              <a:rPr lang="zh-TW" altLang="en-US" dirty="0" smtClean="0"/>
              <a:t>，，</a:t>
            </a:r>
            <a:r>
              <a:rPr lang="zh-TW" altLang="en-US" dirty="0"/>
              <a:t>情緒和心理因素都會對痛 症有所影響</a:t>
            </a:r>
            <a:r>
              <a:rPr lang="zh-TW" altLang="en-US" dirty="0" smtClean="0"/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720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74" y="2262187"/>
            <a:ext cx="7772400" cy="2300848"/>
          </a:xfrm>
        </p:spPr>
        <p:txBody>
          <a:bodyPr>
            <a:normAutofit fontScale="90000"/>
          </a:bodyPr>
          <a:lstStyle/>
          <a:p>
            <a:r>
              <a:rPr lang="zh-TW" altLang="en-US" sz="2700" dirty="0" smtClean="0"/>
              <a:t>提供藥物</a:t>
            </a:r>
            <a:r>
              <a:rPr lang="zh-TW" altLang="en-US" sz="2700" dirty="0"/>
              <a:t>和非</a:t>
            </a:r>
            <a:r>
              <a:rPr lang="zh-TW" altLang="en-US" sz="2700" dirty="0" smtClean="0"/>
              <a:t>藥物多元化</a:t>
            </a:r>
            <a:r>
              <a:rPr lang="zh-TW" altLang="en-US" sz="2700" dirty="0"/>
              <a:t>綜合</a:t>
            </a:r>
            <a:r>
              <a:rPr lang="zh-TW" altLang="en-US" sz="2700" dirty="0" smtClean="0"/>
              <a:t>治 </a:t>
            </a:r>
            <a:r>
              <a:rPr lang="zh-TW" altLang="en-US" sz="2700" dirty="0"/>
              <a:t>療</a:t>
            </a:r>
            <a:r>
              <a:rPr lang="zh-TW" altLang="en-US" sz="2700" dirty="0" smtClean="0"/>
              <a:t>方案</a:t>
            </a:r>
            <a:r>
              <a:rPr lang="en-US" altLang="zh-TW" sz="2700" dirty="0" smtClean="0"/>
              <a:t/>
            </a:r>
            <a:br>
              <a:rPr lang="en-US" altLang="zh-TW" sz="2700" dirty="0" smtClean="0"/>
            </a:br>
            <a:r>
              <a:rPr lang="zh-TW" altLang="en-US" sz="2700" dirty="0" smtClean="0"/>
              <a:t>減輕</a:t>
            </a:r>
            <a:r>
              <a:rPr lang="zh-TW" altLang="en-US" sz="2700" dirty="0"/>
              <a:t>患者的</a:t>
            </a:r>
            <a:r>
              <a:rPr lang="zh-TW" altLang="en-US" sz="2700" dirty="0" smtClean="0"/>
              <a:t>疼痛</a:t>
            </a:r>
            <a:r>
              <a:rPr lang="en-US" altLang="zh-TW" sz="2700" dirty="0" smtClean="0"/>
              <a:t/>
            </a:r>
            <a:br>
              <a:rPr lang="en-US" altLang="zh-TW" sz="2700" dirty="0" smtClean="0"/>
            </a:br>
            <a:r>
              <a:rPr lang="zh-TW" altLang="en-US" sz="2700" dirty="0" smtClean="0"/>
              <a:t>改善</a:t>
            </a:r>
            <a:r>
              <a:rPr lang="zh-TW" altLang="en-US" sz="2700" dirty="0"/>
              <a:t>患者活動能力、身心功能及提高生活 質</a:t>
            </a:r>
            <a:r>
              <a:rPr lang="zh-TW" altLang="en-US" sz="2700" dirty="0" smtClean="0"/>
              <a:t>素另患者</a:t>
            </a:r>
            <a:r>
              <a:rPr lang="zh-TW" altLang="en-US" sz="2700" dirty="0"/>
              <a:t>正確認識自己的痛 症</a:t>
            </a:r>
            <a:r>
              <a:rPr lang="zh-TW" altLang="en-US" sz="2700" dirty="0" smtClean="0"/>
              <a:t>，有耐性及堅定</a:t>
            </a:r>
            <a:r>
              <a:rPr lang="zh-TW" altLang="en-US" sz="2700" dirty="0"/>
              <a:t>的信念</a:t>
            </a:r>
            <a:r>
              <a:rPr lang="zh-TW" altLang="en-US" sz="2700" dirty="0" smtClean="0"/>
              <a:t>學習自</a:t>
            </a:r>
            <a:r>
              <a:rPr lang="zh-TW" altLang="en-US" sz="2700" dirty="0"/>
              <a:t>理</a:t>
            </a:r>
            <a:r>
              <a:rPr lang="zh-TW" altLang="en-US" sz="2700" dirty="0" smtClean="0"/>
              <a:t>方法</a:t>
            </a:r>
            <a:r>
              <a:rPr lang="en-US" altLang="zh-TW" sz="2700" dirty="0" smtClean="0"/>
              <a:t/>
            </a:r>
            <a:br>
              <a:rPr lang="en-US" altLang="zh-TW" sz="2700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762000"/>
            <a:ext cx="7143626" cy="600635"/>
          </a:xfrm>
        </p:spPr>
        <p:txBody>
          <a:bodyPr/>
          <a:lstStyle/>
          <a:p>
            <a:r>
              <a:rPr lang="zh-TW" alt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長期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痛</a:t>
            </a:r>
            <a:r>
              <a:rPr lang="zh-TW" alt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症治療原則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1375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127" y="1541928"/>
            <a:ext cx="7772400" cy="2752165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zh-TW" altLang="en-US" sz="2200" b="0" u="sng" cap="none" dirty="0">
                <a:solidFill>
                  <a:srgbClr val="FF0000"/>
                </a:solidFill>
              </a:rPr>
              <a:t>口服</a:t>
            </a:r>
            <a:r>
              <a:rPr lang="zh-TW" altLang="en-US" sz="2200" b="0" u="sng" cap="none" dirty="0" smtClean="0">
                <a:solidFill>
                  <a:srgbClr val="FF0000"/>
                </a:solidFill>
              </a:rPr>
              <a:t>止痛藥</a:t>
            </a:r>
            <a:r>
              <a:rPr lang="zh-TW" altLang="en-US" sz="2200" u="sng" dirty="0" smtClean="0">
                <a:solidFill>
                  <a:srgbClr val="FF0000"/>
                </a:solidFill>
              </a:rPr>
              <a:t>常用</a:t>
            </a:r>
            <a:r>
              <a:rPr lang="en-US" altLang="zh-TW" sz="2200" u="sng" dirty="0" smtClean="0">
                <a:solidFill>
                  <a:srgbClr val="FF0000"/>
                </a:solidFill>
              </a:rPr>
              <a:t>:</a:t>
            </a:r>
            <a:br>
              <a:rPr lang="en-US" altLang="zh-TW" sz="2200" u="sng" dirty="0" smtClean="0">
                <a:solidFill>
                  <a:srgbClr val="FF0000"/>
                </a:solidFill>
              </a:rPr>
            </a:br>
            <a:r>
              <a:rPr lang="zh-TW" altLang="en-US" sz="2000" dirty="0" smtClean="0"/>
              <a:t>消炎</a:t>
            </a:r>
            <a:r>
              <a:rPr lang="zh-TW" altLang="en-US" sz="18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止痛藥</a:t>
            </a:r>
            <a:r>
              <a:rPr lang="en-US" altLang="zh-TW" sz="18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en-US" altLang="zh-TW" sz="18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zh-TW" altLang="en-US" sz="18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阿片類</a:t>
            </a:r>
            <a:r>
              <a:rPr lang="en-US" altLang="zh-TW" sz="18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en-US" altLang="zh-TW" sz="18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zh-TW" altLang="en-US" sz="18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抗癲</a:t>
            </a:r>
            <a:r>
              <a:rPr lang="en-US" altLang="zh-TW" sz="18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en-US" altLang="zh-TW" sz="18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zh-TW" altLang="en-US" sz="18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抗</a:t>
            </a:r>
            <a:r>
              <a:rPr lang="zh-TW" altLang="en-US" sz="20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抑鬱</a:t>
            </a:r>
            <a:r>
              <a:rPr lang="zh-TW" altLang="en-US" sz="18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藥</a:t>
            </a:r>
            <a:r>
              <a:rPr lang="en-US" altLang="zh-TW" sz="18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en-US" altLang="zh-TW" sz="18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en-US" altLang="zh-TW" sz="18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en-US" altLang="zh-TW" sz="18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zh-TW" altLang="en-US" sz="2200" b="0" u="sng" cap="none" dirty="0">
                <a:solidFill>
                  <a:srgbClr val="FF0000"/>
                </a:solidFill>
              </a:rPr>
              <a:t>注射 式療</a:t>
            </a:r>
            <a:r>
              <a:rPr lang="zh-TW" altLang="en-US" sz="2200" b="0" u="sng" cap="none" dirty="0" smtClean="0">
                <a:solidFill>
                  <a:srgbClr val="FF0000"/>
                </a:solidFill>
              </a:rPr>
              <a:t>法</a:t>
            </a:r>
            <a:r>
              <a:rPr lang="en-US" altLang="zh-TW" sz="1800" b="0" cap="none" dirty="0" smtClean="0">
                <a:solidFill>
                  <a:srgbClr val="FF0000"/>
                </a:solidFill>
              </a:rPr>
              <a:t/>
            </a:r>
            <a:br>
              <a:rPr lang="en-US" altLang="zh-TW" sz="1800" b="0" cap="none" dirty="0" smtClean="0">
                <a:solidFill>
                  <a:srgbClr val="FF0000"/>
                </a:solidFill>
              </a:rPr>
            </a:br>
            <a:r>
              <a:rPr lang="zh-TW" altLang="en-US" sz="2000" dirty="0" smtClean="0">
                <a:solidFill>
                  <a:prstClr val="white"/>
                </a:solidFill>
              </a:rPr>
              <a:t>將</a:t>
            </a:r>
            <a:r>
              <a:rPr lang="zh-TW" altLang="en-US" sz="2000" dirty="0">
                <a:solidFill>
                  <a:prstClr val="white"/>
                </a:solidFill>
              </a:rPr>
              <a:t>麻醉藥、類固醇、生理鹽水等直接或間接注射到痛患處或資附近神經</a:t>
            </a:r>
            <a:r>
              <a:rPr lang="en-US" altLang="zh-TW" sz="2000" b="0" cap="none" dirty="0" smtClean="0">
                <a:solidFill>
                  <a:srgbClr val="FF0000"/>
                </a:solidFill>
              </a:rPr>
              <a:t/>
            </a:r>
            <a:br>
              <a:rPr lang="en-US" altLang="zh-TW" sz="2000" b="0" cap="none" dirty="0" smtClean="0">
                <a:solidFill>
                  <a:srgbClr val="FF0000"/>
                </a:solidFill>
              </a:rPr>
            </a:br>
            <a:r>
              <a:rPr lang="en-US" altLang="zh-TW" sz="2000" b="0" cap="none" dirty="0" smtClean="0">
                <a:solidFill>
                  <a:srgbClr val="FF0000"/>
                </a:solidFill>
              </a:rPr>
              <a:t/>
            </a:r>
            <a:br>
              <a:rPr lang="en-US" altLang="zh-TW" sz="2000" b="0" cap="none" dirty="0" smtClean="0">
                <a:solidFill>
                  <a:srgbClr val="FF0000"/>
                </a:solidFill>
              </a:rPr>
            </a:br>
            <a:r>
              <a:rPr lang="en-US" sz="2000" b="0" cap="none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</a:rPr>
              <a:t/>
            </a:r>
            <a:br>
              <a:rPr lang="en-US" sz="2000" b="0" cap="none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</a:rPr>
            </a:br>
            <a:r>
              <a:rPr lang="en-US" altLang="zh-TW" sz="18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en-US" altLang="zh-TW" sz="18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en-US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762000"/>
            <a:ext cx="7143626" cy="779929"/>
          </a:xfrm>
        </p:spPr>
        <p:txBody>
          <a:bodyPr/>
          <a:lstStyle/>
          <a:p>
            <a:r>
              <a:rPr lang="zh-TW" altLang="en-US" sz="4000" dirty="0"/>
              <a:t>藥物療</a:t>
            </a:r>
            <a:r>
              <a:rPr lang="zh-TW" altLang="en-US" sz="4000" dirty="0" smtClean="0"/>
              <a:t>法</a:t>
            </a:r>
            <a:r>
              <a:rPr lang="zh-TW" altLang="en-US" sz="2400" dirty="0"/>
              <a:t>是醫生按患者的症狀，處方適合的口服止痛藥或作注射 式療法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6838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99" y="1156447"/>
            <a:ext cx="7772400" cy="6427693"/>
          </a:xfrm>
        </p:spPr>
        <p:txBody>
          <a:bodyPr>
            <a:noAutofit/>
          </a:bodyPr>
          <a:lstStyle/>
          <a:p>
            <a:r>
              <a:rPr lang="zh-TW" altLang="en-US" sz="1600" dirty="0" smtClean="0"/>
              <a:t>低頻電流 ： 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zh-TW" altLang="en-US" sz="1600" dirty="0" smtClean="0"/>
              <a:t>透過皮層刺激神經線，阻止痛楚訊息亦可提升安多分緩痛</a:t>
            </a:r>
            <a:r>
              <a:rPr lang="en-US" altLang="zh-TW" sz="1600" dirty="0"/>
              <a:t/>
            </a:r>
            <a:br>
              <a:rPr lang="en-US" altLang="zh-TW" sz="1600" dirty="0"/>
            </a:b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zh-TW" altLang="en-US" sz="1600" dirty="0" smtClean="0"/>
              <a:t>心理導輔 ： 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zh-TW" altLang="en-US" sz="1600" dirty="0" smtClean="0">
                <a:solidFill>
                  <a:prstClr val="white"/>
                </a:solidFill>
              </a:rPr>
              <a:t>協助</a:t>
            </a:r>
            <a:r>
              <a:rPr lang="zh-TW" altLang="en-US" sz="1600" dirty="0">
                <a:solidFill>
                  <a:prstClr val="white"/>
                </a:solidFill>
              </a:rPr>
              <a:t>分析及紓解心理問 題的成因，教導患者處理及適應痛症等等。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zh-TW" altLang="en-US" sz="1600" dirty="0" smtClean="0"/>
              <a:t>物理治療 ： 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zh-TW" altLang="en-US" sz="1600" dirty="0" smtClean="0">
                <a:solidFill>
                  <a:prstClr val="white"/>
                </a:solidFill>
              </a:rPr>
              <a:t>透過</a:t>
            </a:r>
            <a:r>
              <a:rPr lang="zh-TW" altLang="en-US" sz="1600" dirty="0">
                <a:solidFill>
                  <a:prstClr val="white"/>
                </a:solidFill>
              </a:rPr>
              <a:t>姿勢的改善及運動的鍛鍊，強化患者的關節和肌腱的靈活 </a:t>
            </a:r>
            <a:r>
              <a:rPr lang="zh-TW" altLang="en-US" sz="1600" dirty="0" smtClean="0">
                <a:solidFill>
                  <a:prstClr val="white"/>
                </a:solidFill>
              </a:rPr>
              <a:t>度       及功能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zh-TW" altLang="en-US" sz="1600" dirty="0" smtClean="0"/>
              <a:t>職業</a:t>
            </a:r>
            <a:r>
              <a:rPr lang="zh-TW" altLang="en-US" sz="1600" dirty="0" smtClean="0">
                <a:solidFill>
                  <a:prstClr val="white"/>
                </a:solidFill>
              </a:rPr>
              <a:t>治療 ： </a:t>
            </a:r>
            <a:r>
              <a:rPr lang="en-US" altLang="zh-TW" sz="1600" dirty="0" smtClean="0">
                <a:solidFill>
                  <a:prstClr val="white"/>
                </a:solidFill>
              </a:rPr>
              <a:t/>
            </a:r>
            <a:br>
              <a:rPr lang="en-US" altLang="zh-TW" sz="1600" dirty="0" smtClean="0">
                <a:solidFill>
                  <a:prstClr val="white"/>
                </a:solidFill>
              </a:rPr>
            </a:br>
            <a:r>
              <a:rPr lang="zh-TW" altLang="en-US" sz="1600" dirty="0" smtClean="0">
                <a:solidFill>
                  <a:prstClr val="white"/>
                </a:solidFill>
              </a:rPr>
              <a:t>幫助</a:t>
            </a:r>
            <a:r>
              <a:rPr lang="zh-TW" altLang="en-US" sz="1600" dirty="0">
                <a:solidFill>
                  <a:prstClr val="white"/>
                </a:solidFill>
              </a:rPr>
              <a:t>患者評估工作及家庭環境對痛症的影響，教導 患者使用輔助儀器和自我照顧方法</a:t>
            </a:r>
            <a:r>
              <a:rPr lang="en-US" altLang="zh-TW" sz="1600" dirty="0" smtClean="0">
                <a:solidFill>
                  <a:prstClr val="white"/>
                </a:solidFill>
              </a:rPr>
              <a:t/>
            </a:r>
            <a:br>
              <a:rPr lang="en-US" altLang="zh-TW" sz="1600" dirty="0" smtClean="0">
                <a:solidFill>
                  <a:prstClr val="white"/>
                </a:solidFill>
              </a:rPr>
            </a:br>
            <a:r>
              <a:rPr lang="en-US" altLang="zh-TW" sz="1600" dirty="0" smtClean="0">
                <a:solidFill>
                  <a:prstClr val="white"/>
                </a:solidFill>
              </a:rPr>
              <a:t/>
            </a:r>
            <a:br>
              <a:rPr lang="en-US" altLang="zh-TW" sz="1600" dirty="0" smtClean="0">
                <a:solidFill>
                  <a:prstClr val="white"/>
                </a:solidFill>
              </a:rPr>
            </a:br>
            <a:r>
              <a:rPr lang="zh-TW" altLang="en-US" sz="1600" dirty="0" smtClean="0">
                <a:solidFill>
                  <a:prstClr val="white"/>
                </a:solidFill>
              </a:rPr>
              <a:t>其他：</a:t>
            </a:r>
            <a:r>
              <a:rPr lang="en-US" altLang="zh-TW" sz="1600" dirty="0" smtClean="0">
                <a:solidFill>
                  <a:prstClr val="white"/>
                </a:solidFill>
              </a:rPr>
              <a:t>  </a:t>
            </a:r>
            <a:r>
              <a:rPr lang="zh-TW" altLang="en-US" sz="1600" dirty="0" smtClean="0">
                <a:solidFill>
                  <a:prstClr val="white"/>
                </a:solidFill>
              </a:rPr>
              <a:t>針灸、穴位按摩 、茶療湯水、香薰</a:t>
            </a:r>
            <a:endParaRPr lang="en-US" sz="1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15153"/>
            <a:ext cx="7642412" cy="851648"/>
          </a:xfrm>
        </p:spPr>
        <p:txBody>
          <a:bodyPr/>
          <a:lstStyle/>
          <a:p>
            <a:r>
              <a:rPr lang="zh-TW" altLang="en-US" sz="3200" b="1" cap="all" dirty="0">
                <a:solidFill>
                  <a:prstClr val="white"/>
                </a:solidFill>
              </a:rPr>
              <a:t>非藥物多元化綜合</a:t>
            </a:r>
            <a:r>
              <a:rPr lang="zh-TW" altLang="en-US" sz="3200" b="1" cap="all" dirty="0" smtClean="0">
                <a:solidFill>
                  <a:prstClr val="white"/>
                </a:solidFill>
              </a:rPr>
              <a:t>治療法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6933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174" y="1586753"/>
            <a:ext cx="7772400" cy="2474259"/>
          </a:xfrm>
        </p:spPr>
        <p:txBody>
          <a:bodyPr>
            <a:noAutofit/>
          </a:bodyPr>
          <a:lstStyle/>
          <a:p>
            <a:r>
              <a:rPr lang="zh-TW" altLang="en-US" sz="2400" dirty="0" smtClean="0"/>
              <a:t>持續牲疼痛</a:t>
            </a:r>
            <a:r>
              <a:rPr lang="en-US" altLang="zh-TW" sz="2400" dirty="0" smtClean="0"/>
              <a:t>------</a:t>
            </a:r>
            <a:r>
              <a:rPr lang="zh-TW" altLang="en-US" sz="2400" dirty="0" smtClean="0"/>
              <a:t>按時按量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突發</a:t>
            </a:r>
            <a:r>
              <a:rPr lang="zh-TW" altLang="en-US" sz="2400" dirty="0">
                <a:solidFill>
                  <a:prstClr val="white"/>
                </a:solidFill>
              </a:rPr>
              <a:t>牲</a:t>
            </a:r>
            <a:r>
              <a:rPr lang="zh-TW" altLang="en-US" sz="2400" dirty="0" smtClean="0">
                <a:solidFill>
                  <a:prstClr val="white"/>
                </a:solidFill>
              </a:rPr>
              <a:t>疼痛</a:t>
            </a:r>
            <a:r>
              <a:rPr lang="en-US" altLang="zh-TW" sz="2400" dirty="0" smtClean="0">
                <a:solidFill>
                  <a:prstClr val="white"/>
                </a:solidFill>
              </a:rPr>
              <a:t>------</a:t>
            </a:r>
            <a:r>
              <a:rPr lang="zh-TW" altLang="en-US" sz="2400" dirty="0" smtClean="0">
                <a:solidFill>
                  <a:prstClr val="white"/>
                </a:solidFill>
              </a:rPr>
              <a:t>額外添加</a:t>
            </a:r>
            <a:r>
              <a:rPr lang="en-US" altLang="zh-TW" sz="2400" dirty="0" smtClean="0">
                <a:solidFill>
                  <a:prstClr val="white"/>
                </a:solidFill>
              </a:rPr>
              <a:t/>
            </a:r>
            <a:br>
              <a:rPr lang="en-US" altLang="zh-TW" sz="2400" dirty="0" smtClean="0">
                <a:solidFill>
                  <a:prstClr val="white"/>
                </a:solidFill>
              </a:rPr>
            </a:br>
            <a:r>
              <a:rPr lang="zh-TW" altLang="en-US" sz="2400" dirty="0" smtClean="0">
                <a:solidFill>
                  <a:prstClr val="white"/>
                </a:solidFill>
              </a:rPr>
              <a:t>注射更有效</a:t>
            </a:r>
            <a:r>
              <a:rPr lang="en-US" altLang="zh-TW" sz="2400" dirty="0" smtClean="0">
                <a:solidFill>
                  <a:prstClr val="white"/>
                </a:solidFill>
              </a:rPr>
              <a:t>------</a:t>
            </a:r>
            <a:r>
              <a:rPr lang="zh-TW" altLang="en-US" sz="2400" dirty="0" smtClean="0">
                <a:solidFill>
                  <a:prstClr val="white"/>
                </a:solidFill>
              </a:rPr>
              <a:t>吸收較好</a:t>
            </a:r>
            <a:r>
              <a:rPr lang="en-US" altLang="zh-TW" sz="2400" dirty="0" smtClean="0">
                <a:solidFill>
                  <a:prstClr val="white"/>
                </a:solidFill>
              </a:rPr>
              <a:t/>
            </a:r>
            <a:br>
              <a:rPr lang="en-US" altLang="zh-TW" sz="2400" dirty="0" smtClean="0">
                <a:solidFill>
                  <a:prstClr val="white"/>
                </a:solidFill>
              </a:rPr>
            </a:br>
            <a:r>
              <a:rPr lang="zh-TW" altLang="en-US" sz="2400" dirty="0" smtClean="0">
                <a:solidFill>
                  <a:prstClr val="white"/>
                </a:solidFill>
              </a:rPr>
              <a:t>上癮</a:t>
            </a:r>
            <a:r>
              <a:rPr lang="en-US" altLang="zh-TW" sz="2400" dirty="0" smtClean="0">
                <a:solidFill>
                  <a:prstClr val="white"/>
                </a:solidFill>
              </a:rPr>
              <a:t>---------------</a:t>
            </a:r>
            <a:r>
              <a:rPr lang="zh-TW" altLang="en-US" sz="2400" dirty="0" smtClean="0">
                <a:solidFill>
                  <a:prstClr val="white"/>
                </a:solidFill>
              </a:rPr>
              <a:t>漸減劑量 </a:t>
            </a:r>
            <a:r>
              <a:rPr lang="en-US" altLang="zh-TW" sz="2400" dirty="0" smtClean="0">
                <a:solidFill>
                  <a:prstClr val="white"/>
                </a:solidFill>
              </a:rPr>
              <a:t/>
            </a:r>
            <a:br>
              <a:rPr lang="en-US" altLang="zh-TW" sz="2400" dirty="0" smtClean="0">
                <a:solidFill>
                  <a:prstClr val="white"/>
                </a:solidFill>
              </a:rPr>
            </a:br>
            <a:r>
              <a:rPr lang="zh-TW" altLang="en-US" sz="2400" dirty="0" smtClean="0">
                <a:solidFill>
                  <a:prstClr val="white"/>
                </a:solidFill>
              </a:rPr>
              <a:t>分享</a:t>
            </a:r>
            <a:r>
              <a:rPr lang="en-US" altLang="zh-TW" sz="2400" dirty="0" smtClean="0">
                <a:solidFill>
                  <a:prstClr val="white"/>
                </a:solidFill>
              </a:rPr>
              <a:t>---------------</a:t>
            </a:r>
            <a:r>
              <a:rPr lang="zh-TW" altLang="en-US" sz="2400" dirty="0" smtClean="0">
                <a:solidFill>
                  <a:prstClr val="white"/>
                </a:solidFill>
              </a:rPr>
              <a:t>危害生命</a:t>
            </a: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174" y="537882"/>
            <a:ext cx="7143626" cy="690283"/>
          </a:xfrm>
        </p:spPr>
        <p:txBody>
          <a:bodyPr/>
          <a:lstStyle/>
          <a:p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藥物療</a:t>
            </a:r>
            <a:r>
              <a:rPr lang="zh-TW" alt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法知多</a:t>
            </a:r>
            <a:r>
              <a:rPr lang="en-US" altLang="zh-TW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2039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</a:t>
            </a:r>
            <a:r>
              <a:rPr lang="zh-TW" altLang="en-US" sz="4000" dirty="0" smtClean="0"/>
              <a:t>謝謝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6000" dirty="0" smtClean="0"/>
              <a:t>完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52986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zh-TW" altLang="en-US" sz="1800" b="0" cap="none" dirty="0">
                <a:solidFill>
                  <a:prstClr val="black"/>
                </a:solidFill>
                <a:latin typeface="Calibri"/>
                <a:cs typeface="+mn-cs"/>
              </a:rPr>
              <a:t>醫院管理局聯科痛症治療工作</a:t>
            </a:r>
            <a:r>
              <a:rPr lang="zh-TW" altLang="en-US" sz="1800" b="0" cap="none" dirty="0" smtClean="0">
                <a:solidFill>
                  <a:prstClr val="black"/>
                </a:solidFill>
                <a:latin typeface="Calibri"/>
                <a:cs typeface="+mn-cs"/>
              </a:rPr>
              <a:t>小組</a:t>
            </a:r>
            <a:r>
              <a:rPr lang="en-US" altLang="zh-TW" sz="1800" b="0" cap="none" dirty="0" smtClean="0">
                <a:solidFill>
                  <a:prstClr val="black"/>
                </a:solidFill>
                <a:latin typeface="Calibri"/>
                <a:cs typeface="+mn-cs"/>
              </a:rPr>
              <a:t>--</a:t>
            </a:r>
            <a:r>
              <a:rPr lang="zh-TW" altLang="en-US" sz="2000" b="0" cap="none" dirty="0">
                <a:solidFill>
                  <a:prstClr val="black">
                    <a:lumMod val="75000"/>
                    <a:lumOff val="25000"/>
                  </a:prstClr>
                </a:solidFill>
              </a:rPr>
              <a:t>長期痛</a:t>
            </a:r>
            <a:r>
              <a:rPr lang="zh-TW" altLang="en-US" sz="20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症知多的</a:t>
            </a:r>
            <a:r>
              <a:rPr lang="en-US" altLang="zh-TW" sz="2000" b="0" cap="none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2/2008</a:t>
            </a:r>
            <a:r>
              <a:rPr lang="en-US" sz="1800" b="0" cap="none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/>
            </a:r>
            <a:br>
              <a:rPr lang="en-US" sz="1800" b="0" cap="none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參考資料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76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85954"/>
      </p:ext>
    </p:extLst>
  </p:cSld>
  <p:clrMapOvr>
    <a:masterClrMapping/>
  </p:clrMapOvr>
</p:sld>
</file>

<file path=ppt/theme/theme1.xml><?xml version="1.0" encoding="utf-8"?>
<a:theme xmlns:a="http://schemas.openxmlformats.org/drawingml/2006/main" name="Faculty_Template_16_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 Med_PPT Template 16x9</Template>
  <TotalTime>401</TotalTime>
  <Words>247</Words>
  <Application>Microsoft Office PowerPoint</Application>
  <PresentationFormat>On-screen Show (16:9)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新細明體</vt:lpstr>
      <vt:lpstr>標楷體</vt:lpstr>
      <vt:lpstr>Arial</vt:lpstr>
      <vt:lpstr>Calibri</vt:lpstr>
      <vt:lpstr>Helvetica</vt:lpstr>
      <vt:lpstr>Faculty_Template_16_9</vt:lpstr>
      <vt:lpstr>　</vt:lpstr>
      <vt:lpstr>PowerPoint Presentation</vt:lpstr>
      <vt:lpstr>提供藥物和非藥物多元化綜合治 療方案 減輕患者的疼痛 改善患者活動能力、身心功能及提高生活 質素另患者正確認識自己的痛 症，有耐性及堅定的信念學習自理方法  </vt:lpstr>
      <vt:lpstr> 口服止痛藥常用: 消炎止痛藥 阿片類 抗癲 抗抑鬱藥  注射 式療法 將麻醉藥、類固醇、生理鹽水等直接或間接注射到痛患處或資附近神經    </vt:lpstr>
      <vt:lpstr>低頻電流 ：  透過皮層刺激神經線，阻止痛楚訊息亦可提升安多分緩痛  心理導輔 ：  協助分析及紓解心理問 題的成因，教導患者處理及適應痛症等等。  物理治療 ：  透過姿勢的改善及運動的鍛鍊，強化患者的關節和肌腱的靈活 度       及功能  職業治療 ：  幫助患者評估工作及家庭環境對痛症的影響，教導 患者使用輔助儀器和自我照顧方法  其他：  針灸、穴位按摩 、茶療湯水、香薰</vt:lpstr>
      <vt:lpstr>持續牲疼痛------按時按量 突發牲疼痛------額外添加 注射更有效------吸收較好 上癮---------------漸減劑量  分享---------------危害生命</vt:lpstr>
      <vt:lpstr>               謝謝 </vt:lpstr>
      <vt:lpstr>醫院管理局聯科痛症治療工作小組--長期痛症知多的2/2008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YK Au</dc:creator>
  <cp:lastModifiedBy>Stella ML Wong</cp:lastModifiedBy>
  <cp:revision>53</cp:revision>
  <dcterms:created xsi:type="dcterms:W3CDTF">2017-05-12T03:32:44Z</dcterms:created>
  <dcterms:modified xsi:type="dcterms:W3CDTF">2018-04-20T09:30:53Z</dcterms:modified>
</cp:coreProperties>
</file>