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9" r:id="rId4"/>
    <p:sldId id="295" r:id="rId5"/>
    <p:sldId id="296" r:id="rId6"/>
    <p:sldId id="298" r:id="rId7"/>
    <p:sldId id="287" r:id="rId8"/>
    <p:sldId id="291" r:id="rId9"/>
    <p:sldId id="299" r:id="rId10"/>
    <p:sldId id="285" r:id="rId11"/>
    <p:sldId id="286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737" autoAdjust="0"/>
  </p:normalViewPr>
  <p:slideViewPr>
    <p:cSldViewPr snapToGrid="0">
      <p:cViewPr>
        <p:scale>
          <a:sx n="75" d="100"/>
          <a:sy n="75" d="100"/>
        </p:scale>
        <p:origin x="-1296" y="-4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andy\Documents\PPT Template\template background 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6" b="24792"/>
          <a:stretch/>
        </p:blipFill>
        <p:spPr bwMode="auto">
          <a:xfrm>
            <a:off x="0" y="-47628"/>
            <a:ext cx="9144000" cy="519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aculty-of-Med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00550"/>
            <a:ext cx="2283355" cy="576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06262" y="1377636"/>
            <a:ext cx="6532738" cy="1346514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704850" y="3168058"/>
            <a:ext cx="8198296" cy="304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HK" sz="1300" dirty="0" smtClean="0">
                <a:solidFill>
                  <a:srgbClr val="9CC52D"/>
                </a:solidFill>
                <a:latin typeface="Helvetica"/>
                <a:cs typeface="Helvetica"/>
              </a:rPr>
              <a:t>Professor title and professional qualification goes here</a:t>
            </a:r>
            <a:endParaRPr lang="en-US" sz="1300" dirty="0" smtClean="0">
              <a:solidFill>
                <a:srgbClr val="9CC52D"/>
              </a:solidFill>
              <a:latin typeface="Helvetica"/>
              <a:cs typeface="Helvetica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4850" y="2764048"/>
            <a:ext cx="8198296" cy="3982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</a:lstStyle>
          <a:p>
            <a:r>
              <a:rPr lang="en-US" altLang="zh-HK" b="1" dirty="0" smtClean="0">
                <a:solidFill>
                  <a:srgbClr val="9CC52D"/>
                </a:solidFill>
                <a:latin typeface="Helvetica"/>
                <a:cs typeface="Helvetica"/>
              </a:rPr>
              <a:t>Professor name</a:t>
            </a:r>
            <a:endParaRPr lang="en-US" dirty="0"/>
          </a:p>
        </p:txBody>
      </p:sp>
      <p:pic>
        <p:nvPicPr>
          <p:cNvPr id="14" name="Picture 13" descr="CU-Medicine-logo-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361950"/>
            <a:ext cx="1583117" cy="15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91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ndy\Documents\PPT Template\Template background 4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9" b="2968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Faculty-of-Med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9" y="4591050"/>
            <a:ext cx="1600439" cy="40372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19256" cy="92551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6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65592" y="1347242"/>
            <a:ext cx="4030208" cy="305330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92D050"/>
              </a:buClr>
              <a:buFont typeface="Arial" pitchFamily="34" charset="0"/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92D050"/>
              </a:buClr>
              <a:defRPr sz="2000" baseline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92D050"/>
              </a:buClr>
              <a:defRPr sz="18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92D050"/>
              </a:buClr>
              <a:defRPr sz="16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92D050"/>
              </a:buClr>
              <a:defRPr sz="14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  <a:p>
            <a:pPr lvl="1"/>
            <a:r>
              <a:rPr lang="en-US" dirty="0" smtClean="0"/>
              <a:t>Second level goes here</a:t>
            </a:r>
          </a:p>
          <a:p>
            <a:pPr lvl="2"/>
            <a:r>
              <a:rPr lang="en-US" dirty="0" smtClean="0"/>
              <a:t>Third level goes here</a:t>
            </a:r>
          </a:p>
          <a:p>
            <a:pPr lvl="3"/>
            <a:r>
              <a:rPr lang="en-US" dirty="0" smtClean="0"/>
              <a:t>Forth level goes here</a:t>
            </a:r>
          </a:p>
          <a:p>
            <a:pPr lvl="4"/>
            <a:r>
              <a:rPr lang="en-US" dirty="0" smtClean="0"/>
              <a:t>Fifth level goes here</a:t>
            </a:r>
          </a:p>
          <a:p>
            <a:pPr lvl="0"/>
            <a:endParaRPr lang="en-US" dirty="0" smtClean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648200" y="1347242"/>
            <a:ext cx="4022782" cy="304678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92D050"/>
              </a:buClr>
              <a:buFont typeface="Arial" pitchFamily="34" charset="0"/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92D050"/>
              </a:buClr>
              <a:defRPr sz="2000" baseline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92D050"/>
              </a:buClr>
              <a:defRPr sz="1800" baseline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92D050"/>
              </a:buClr>
              <a:defRPr sz="1600" baseline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92D050"/>
              </a:buClr>
              <a:defRPr sz="1400" baseline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  <a:p>
            <a:pPr lvl="1"/>
            <a:r>
              <a:rPr lang="en-US" dirty="0" smtClean="0"/>
              <a:t>Second level goes here</a:t>
            </a:r>
          </a:p>
          <a:p>
            <a:pPr lvl="2"/>
            <a:r>
              <a:rPr lang="en-US" dirty="0" smtClean="0"/>
              <a:t>Third level goes here</a:t>
            </a:r>
          </a:p>
          <a:p>
            <a:pPr lvl="3"/>
            <a:r>
              <a:rPr lang="en-US" dirty="0" smtClean="0"/>
              <a:t>Forth level goes here</a:t>
            </a:r>
          </a:p>
          <a:p>
            <a:pPr lvl="4"/>
            <a:r>
              <a:rPr lang="en-US" dirty="0" smtClean="0"/>
              <a:t>Fifth level goes here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675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andy\Documents\PPT Template\Template background 4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9" b="2968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aculty-of-Med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9" y="4591050"/>
            <a:ext cx="1600439" cy="40372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19256" cy="92551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6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303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Category 1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870075"/>
            <a:ext cx="4040188" cy="26066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2D050"/>
              </a:buClr>
              <a:buFont typeface="Arial" pitchFamily="34" charset="0"/>
              <a:buChar char="•"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92D050"/>
              </a:buClr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92D050"/>
              </a:buClr>
              <a:defRPr sz="1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92D050"/>
              </a:buClr>
              <a:defRPr sz="1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92D050"/>
              </a:buClr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Text goes here</a:t>
            </a:r>
          </a:p>
          <a:p>
            <a:pPr lvl="1"/>
            <a:r>
              <a:rPr lang="en-US" dirty="0" smtClean="0"/>
              <a:t>Second level goes here</a:t>
            </a:r>
          </a:p>
          <a:p>
            <a:pPr lvl="2"/>
            <a:r>
              <a:rPr lang="en-US" dirty="0" smtClean="0"/>
              <a:t>Third level goes here</a:t>
            </a:r>
          </a:p>
          <a:p>
            <a:pPr lvl="3"/>
            <a:r>
              <a:rPr lang="en-US" dirty="0" smtClean="0"/>
              <a:t>Forth level goes here</a:t>
            </a:r>
          </a:p>
          <a:p>
            <a:pPr lvl="4"/>
            <a:r>
              <a:rPr lang="en-US" dirty="0" smtClean="0"/>
              <a:t>Fifth level goes here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303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Category 2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870075"/>
            <a:ext cx="4041775" cy="26066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2D050"/>
              </a:buClr>
              <a:buFont typeface="Arial" pitchFamily="34" charset="0"/>
              <a:buChar char="•"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92D050"/>
              </a:buClr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92D050"/>
              </a:buClr>
              <a:defRPr sz="1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92D050"/>
              </a:buClr>
              <a:defRPr sz="1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92D050"/>
              </a:buClr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Text goes here</a:t>
            </a:r>
          </a:p>
          <a:p>
            <a:pPr lvl="1"/>
            <a:r>
              <a:rPr lang="en-US" dirty="0" smtClean="0"/>
              <a:t>Second level goes here</a:t>
            </a:r>
          </a:p>
          <a:p>
            <a:pPr lvl="2"/>
            <a:r>
              <a:rPr lang="en-US" dirty="0" smtClean="0"/>
              <a:t>Third level goes here</a:t>
            </a:r>
          </a:p>
          <a:p>
            <a:pPr lvl="3"/>
            <a:r>
              <a:rPr lang="en-US" dirty="0" smtClean="0"/>
              <a:t>Forth level goes here</a:t>
            </a:r>
          </a:p>
          <a:p>
            <a:pPr lvl="4"/>
            <a:r>
              <a:rPr lang="en-US" dirty="0" smtClean="0"/>
              <a:t>Fifth level goes here</a:t>
            </a:r>
          </a:p>
        </p:txBody>
      </p:sp>
    </p:spTree>
    <p:extLst>
      <p:ext uri="{BB962C8B-B14F-4D97-AF65-F5344CB8AC3E}">
        <p14:creationId xmlns:p14="http://schemas.microsoft.com/office/powerpoint/2010/main" val="66662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ndy\Documents\PPT Template\Template background 4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9" b="2968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Faculty-of-Med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9" y="4591050"/>
            <a:ext cx="1600439" cy="40372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010400" cy="92551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6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04392"/>
            <a:ext cx="4186808" cy="30723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92D050"/>
              </a:buClr>
              <a:buFont typeface="Arial" pitchFamily="34" charset="0"/>
              <a:buChar char="•"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92D050"/>
              </a:buClr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92D050"/>
              </a:buClr>
              <a:defRPr sz="1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92D050"/>
              </a:buClr>
              <a:defRPr sz="1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92D050"/>
              </a:buClr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Name goes here</a:t>
            </a:r>
          </a:p>
          <a:p>
            <a:pPr lvl="1"/>
            <a:r>
              <a:rPr lang="en-US" dirty="0" smtClean="0"/>
              <a:t>Second level goes here</a:t>
            </a:r>
          </a:p>
          <a:p>
            <a:pPr lvl="2"/>
            <a:r>
              <a:rPr lang="en-US" dirty="0" smtClean="0"/>
              <a:t>Third level goes here</a:t>
            </a:r>
          </a:p>
          <a:p>
            <a:pPr lvl="3"/>
            <a:r>
              <a:rPr lang="en-US" dirty="0" smtClean="0"/>
              <a:t>Forth level goes here</a:t>
            </a:r>
          </a:p>
          <a:p>
            <a:pPr lvl="4"/>
            <a:r>
              <a:rPr lang="en-US" dirty="0" smtClean="0"/>
              <a:t>Fifth level goes here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1404392"/>
            <a:ext cx="3970784" cy="30576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92D050"/>
              </a:buClr>
              <a:buFont typeface="Arial" pitchFamily="34" charset="0"/>
              <a:buChar char="•"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92D050"/>
              </a:buClr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92D050"/>
              </a:buClr>
              <a:defRPr sz="1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92D050"/>
              </a:buClr>
              <a:defRPr sz="1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92D050"/>
              </a:buClr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Organization goes here</a:t>
            </a:r>
          </a:p>
          <a:p>
            <a:pPr lvl="1"/>
            <a:r>
              <a:rPr lang="en-US" dirty="0" smtClean="0"/>
              <a:t>Second level goes here</a:t>
            </a:r>
          </a:p>
          <a:p>
            <a:pPr lvl="2"/>
            <a:r>
              <a:rPr lang="en-US" dirty="0" smtClean="0"/>
              <a:t>Third level goes here</a:t>
            </a:r>
          </a:p>
          <a:p>
            <a:pPr lvl="3"/>
            <a:r>
              <a:rPr lang="en-US" dirty="0" smtClean="0"/>
              <a:t>Forth level goes here</a:t>
            </a:r>
          </a:p>
          <a:p>
            <a:pPr lvl="4"/>
            <a:r>
              <a:rPr lang="en-US" dirty="0" smtClean="0"/>
              <a:t>Fifth level goes here</a:t>
            </a:r>
            <a:endParaRPr lang="en-US" dirty="0"/>
          </a:p>
        </p:txBody>
      </p:sp>
      <p:pic>
        <p:nvPicPr>
          <p:cNvPr id="11" name="Picture 10" descr="CU-Medicine-logo-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17" y="244319"/>
            <a:ext cx="11033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0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ndy\Documents\PPT Template\Template background 4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9" b="2968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aculty-of-Med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9" y="4591050"/>
            <a:ext cx="1600439" cy="4037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086600" cy="92551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6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64153" y="1404392"/>
            <a:ext cx="8222648" cy="29961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92D050"/>
              </a:buClr>
              <a:buFont typeface="Arial" pitchFamily="34" charset="0"/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92D050"/>
              </a:buClr>
              <a:defRPr sz="2000" baseline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92D050"/>
              </a:buClr>
              <a:defRPr sz="1800" baseline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92D050"/>
              </a:buClr>
              <a:defRPr sz="1600" baseline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92D050"/>
              </a:buClr>
              <a:defRPr sz="1400" baseline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  <a:p>
            <a:pPr lvl="1"/>
            <a:r>
              <a:rPr lang="en-US" dirty="0" smtClean="0"/>
              <a:t>Second level goes here</a:t>
            </a:r>
          </a:p>
          <a:p>
            <a:pPr lvl="2"/>
            <a:r>
              <a:rPr lang="en-US" dirty="0" smtClean="0"/>
              <a:t>Third level goes here</a:t>
            </a:r>
          </a:p>
          <a:p>
            <a:pPr lvl="3"/>
            <a:r>
              <a:rPr lang="en-US" dirty="0" smtClean="0"/>
              <a:t>Forth level goes here</a:t>
            </a:r>
          </a:p>
          <a:p>
            <a:pPr lvl="4"/>
            <a:r>
              <a:rPr lang="en-US" dirty="0" smtClean="0"/>
              <a:t>Fifth level goes here</a:t>
            </a:r>
            <a:endParaRPr lang="en-US" dirty="0"/>
          </a:p>
        </p:txBody>
      </p:sp>
      <p:pic>
        <p:nvPicPr>
          <p:cNvPr id="13" name="Picture 12" descr="CU-Medicine-logo-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17" y="244319"/>
            <a:ext cx="11033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63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ndy\Documents\PPT Template\template background 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" b="16712"/>
          <a:stretch/>
        </p:blipFill>
        <p:spPr bwMode="auto">
          <a:xfrm>
            <a:off x="-38100" y="-19050"/>
            <a:ext cx="92202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Faculty-of-Med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9" y="4591050"/>
            <a:ext cx="1600439" cy="40372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25425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6600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754063"/>
            <a:ext cx="67452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aseline="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Description of the session</a:t>
            </a:r>
          </a:p>
        </p:txBody>
      </p:sp>
      <p:pic>
        <p:nvPicPr>
          <p:cNvPr id="14" name="Picture 13" descr="CU-Medicine-logo-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17" y="244319"/>
            <a:ext cx="1103395" cy="1080000"/>
          </a:xfrm>
          <a:prstGeom prst="rect">
            <a:avLst/>
          </a:prstGeom>
        </p:spPr>
      </p:pic>
      <p:pic>
        <p:nvPicPr>
          <p:cNvPr id="8" name="Picture 2" descr="C:\Users\Man\Desktop\logo_hor_colour_png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6"/>
          <a:stretch/>
        </p:blipFill>
        <p:spPr bwMode="auto">
          <a:xfrm>
            <a:off x="379450" y="4443958"/>
            <a:ext cx="1659264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8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ndy\Documents\PPT Template\template background 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" b="16712"/>
          <a:stretch/>
        </p:blipFill>
        <p:spPr bwMode="auto">
          <a:xfrm>
            <a:off x="-38100" y="-19050"/>
            <a:ext cx="92202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aculty-of-Med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9" y="4591050"/>
            <a:ext cx="1600439" cy="403727"/>
          </a:xfrm>
          <a:prstGeom prst="rect">
            <a:avLst/>
          </a:prstGeom>
        </p:spPr>
      </p:pic>
      <p:sp>
        <p:nvSpPr>
          <p:cNvPr id="12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5951" y="1404392"/>
            <a:ext cx="8157547" cy="30723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  <a:p>
            <a:pPr lvl="1"/>
            <a:r>
              <a:rPr lang="en-US" dirty="0" smtClean="0"/>
              <a:t>Second level goes here</a:t>
            </a:r>
          </a:p>
          <a:p>
            <a:pPr lvl="2"/>
            <a:r>
              <a:rPr lang="en-US" dirty="0" smtClean="0"/>
              <a:t>Third level goes here</a:t>
            </a:r>
          </a:p>
          <a:p>
            <a:pPr lvl="3"/>
            <a:r>
              <a:rPr lang="en-US" dirty="0" smtClean="0"/>
              <a:t>Forth level goes here</a:t>
            </a:r>
          </a:p>
          <a:p>
            <a:pPr lvl="4"/>
            <a:r>
              <a:rPr lang="en-US" dirty="0" smtClean="0"/>
              <a:t>Fifth level goes here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19256" cy="92551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600" b="1" kern="1200" dirty="0">
                <a:solidFill>
                  <a:srgbClr val="6600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pic>
        <p:nvPicPr>
          <p:cNvPr id="7" name="Picture 2" descr="C:\Users\Man\Desktop\logo_hor_colour_png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6"/>
          <a:stretch/>
        </p:blipFill>
        <p:spPr bwMode="auto">
          <a:xfrm>
            <a:off x="379450" y="4443958"/>
            <a:ext cx="1659264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67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ndy\Documents\PPT Template\template background 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" b="16712"/>
          <a:stretch/>
        </p:blipFill>
        <p:spPr bwMode="auto">
          <a:xfrm>
            <a:off x="-38100" y="-19050"/>
            <a:ext cx="92202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19256" cy="92551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600" b="1" kern="1200" dirty="0">
                <a:solidFill>
                  <a:srgbClr val="6600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65592" y="1347242"/>
            <a:ext cx="4030208" cy="3053308"/>
          </a:xfrm>
          <a:prstGeom prst="rect">
            <a:avLst/>
          </a:prstGeom>
        </p:spPr>
        <p:txBody>
          <a:bodyPr/>
          <a:lstStyle>
            <a:lvl1pPr marL="285750" indent="-285750"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  <a:p>
            <a:pPr lvl="1"/>
            <a:r>
              <a:rPr lang="en-US" dirty="0" smtClean="0"/>
              <a:t>Second level goes here</a:t>
            </a:r>
          </a:p>
          <a:p>
            <a:pPr lvl="2"/>
            <a:r>
              <a:rPr lang="en-US" dirty="0" smtClean="0"/>
              <a:t>Third level goes here</a:t>
            </a:r>
          </a:p>
          <a:p>
            <a:pPr lvl="3"/>
            <a:r>
              <a:rPr lang="en-US" dirty="0" smtClean="0"/>
              <a:t>Forth level goes here</a:t>
            </a:r>
          </a:p>
          <a:p>
            <a:pPr lvl="4"/>
            <a:r>
              <a:rPr lang="en-US" dirty="0" smtClean="0"/>
              <a:t>Fifth level goes here</a:t>
            </a:r>
          </a:p>
          <a:p>
            <a:pPr lvl="0"/>
            <a:endParaRPr lang="en-US" dirty="0" smtClean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648200" y="1347242"/>
            <a:ext cx="4022782" cy="3046786"/>
          </a:xfrm>
          <a:prstGeom prst="rect">
            <a:avLst/>
          </a:prstGeom>
        </p:spPr>
        <p:txBody>
          <a:bodyPr/>
          <a:lstStyle>
            <a:lvl1pPr marL="285750" indent="-285750"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  <a:p>
            <a:pPr lvl="1"/>
            <a:r>
              <a:rPr lang="en-US" dirty="0" smtClean="0"/>
              <a:t>Second level goes here</a:t>
            </a:r>
          </a:p>
          <a:p>
            <a:pPr lvl="2"/>
            <a:r>
              <a:rPr lang="en-US" dirty="0" smtClean="0"/>
              <a:t>Third level goes here</a:t>
            </a:r>
          </a:p>
          <a:p>
            <a:pPr lvl="3"/>
            <a:r>
              <a:rPr lang="en-US" dirty="0" smtClean="0"/>
              <a:t>Forth level goes here</a:t>
            </a:r>
          </a:p>
          <a:p>
            <a:pPr lvl="4"/>
            <a:r>
              <a:rPr lang="en-US" dirty="0" smtClean="0"/>
              <a:t>Fifth level goes here</a:t>
            </a:r>
          </a:p>
          <a:p>
            <a:pPr lvl="0"/>
            <a:endParaRPr lang="en-US" dirty="0" smtClean="0"/>
          </a:p>
        </p:txBody>
      </p:sp>
      <p:pic>
        <p:nvPicPr>
          <p:cNvPr id="11" name="Picture 2" descr="C:\Users\Man\Desktop\logo_hor_colour_png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6"/>
          <a:stretch/>
        </p:blipFill>
        <p:spPr bwMode="auto">
          <a:xfrm>
            <a:off x="379450" y="4443958"/>
            <a:ext cx="1659264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22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andy\Documents\PPT Template\template background 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" b="16712"/>
          <a:stretch/>
        </p:blipFill>
        <p:spPr bwMode="auto">
          <a:xfrm>
            <a:off x="-38100" y="-19050"/>
            <a:ext cx="92202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19256" cy="92551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600" b="1" kern="1200" dirty="0">
                <a:solidFill>
                  <a:srgbClr val="6600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303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Category 1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870075"/>
            <a:ext cx="4040188" cy="2606675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Text goes here</a:t>
            </a:r>
          </a:p>
          <a:p>
            <a:pPr lvl="1"/>
            <a:r>
              <a:rPr lang="en-US" dirty="0" smtClean="0"/>
              <a:t>Second level goes here</a:t>
            </a:r>
          </a:p>
          <a:p>
            <a:pPr lvl="2"/>
            <a:r>
              <a:rPr lang="en-US" dirty="0" smtClean="0"/>
              <a:t>Third level goes here</a:t>
            </a:r>
          </a:p>
          <a:p>
            <a:pPr lvl="3"/>
            <a:r>
              <a:rPr lang="en-US" dirty="0" smtClean="0"/>
              <a:t>Forth level goes here</a:t>
            </a:r>
          </a:p>
          <a:p>
            <a:pPr lvl="4"/>
            <a:r>
              <a:rPr lang="en-US" dirty="0" smtClean="0"/>
              <a:t>Fifth level goes here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303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Category 2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870075"/>
            <a:ext cx="4041775" cy="2606675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Text goes here</a:t>
            </a:r>
          </a:p>
          <a:p>
            <a:pPr lvl="1"/>
            <a:r>
              <a:rPr lang="en-US" dirty="0" smtClean="0"/>
              <a:t>Second level goes here</a:t>
            </a:r>
          </a:p>
          <a:p>
            <a:pPr lvl="2"/>
            <a:r>
              <a:rPr lang="en-US" dirty="0" smtClean="0"/>
              <a:t>Third level goes here</a:t>
            </a:r>
          </a:p>
          <a:p>
            <a:pPr lvl="3"/>
            <a:r>
              <a:rPr lang="en-US" dirty="0" smtClean="0"/>
              <a:t>Forth level goes here</a:t>
            </a:r>
          </a:p>
          <a:p>
            <a:pPr lvl="4"/>
            <a:r>
              <a:rPr lang="en-US" dirty="0" smtClean="0"/>
              <a:t>Fifth level goes here</a:t>
            </a:r>
          </a:p>
        </p:txBody>
      </p:sp>
      <p:pic>
        <p:nvPicPr>
          <p:cNvPr id="10" name="Picture 2" descr="C:\Users\Man\Desktop\logo_hor_colour_png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6"/>
          <a:stretch/>
        </p:blipFill>
        <p:spPr bwMode="auto">
          <a:xfrm>
            <a:off x="379450" y="4443958"/>
            <a:ext cx="1659264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98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ndy\Documents\PPT Template\template background 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" b="16712"/>
          <a:stretch/>
        </p:blipFill>
        <p:spPr bwMode="auto">
          <a:xfrm>
            <a:off x="-38100" y="-19050"/>
            <a:ext cx="92202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010400" cy="92551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600" b="1" kern="1200" dirty="0">
                <a:solidFill>
                  <a:srgbClr val="6600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04392"/>
            <a:ext cx="4186808" cy="30723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Name goes here</a:t>
            </a:r>
          </a:p>
          <a:p>
            <a:pPr lvl="1"/>
            <a:r>
              <a:rPr lang="en-US" dirty="0" smtClean="0"/>
              <a:t>Second level goes here</a:t>
            </a:r>
          </a:p>
          <a:p>
            <a:pPr lvl="2"/>
            <a:r>
              <a:rPr lang="en-US" dirty="0" smtClean="0"/>
              <a:t>Third level goes here</a:t>
            </a:r>
          </a:p>
          <a:p>
            <a:pPr lvl="3"/>
            <a:r>
              <a:rPr lang="en-US" dirty="0" smtClean="0"/>
              <a:t>Forth level goes here</a:t>
            </a:r>
          </a:p>
          <a:p>
            <a:pPr lvl="4"/>
            <a:r>
              <a:rPr lang="en-US" dirty="0" smtClean="0"/>
              <a:t>Fifth level goes here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1404392"/>
            <a:ext cx="3970784" cy="30576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Organization goes here</a:t>
            </a:r>
          </a:p>
          <a:p>
            <a:pPr lvl="1"/>
            <a:r>
              <a:rPr lang="en-US" dirty="0" smtClean="0"/>
              <a:t>Second level goes here</a:t>
            </a:r>
          </a:p>
          <a:p>
            <a:pPr lvl="2"/>
            <a:r>
              <a:rPr lang="en-US" dirty="0" smtClean="0"/>
              <a:t>Third level goes here</a:t>
            </a:r>
          </a:p>
          <a:p>
            <a:pPr lvl="3"/>
            <a:r>
              <a:rPr lang="en-US" dirty="0" smtClean="0"/>
              <a:t>Forth level goes here</a:t>
            </a:r>
          </a:p>
          <a:p>
            <a:pPr lvl="4"/>
            <a:r>
              <a:rPr lang="en-US" dirty="0" smtClean="0"/>
              <a:t>Fifth level goes here</a:t>
            </a:r>
            <a:endParaRPr lang="en-US" dirty="0"/>
          </a:p>
        </p:txBody>
      </p:sp>
      <p:pic>
        <p:nvPicPr>
          <p:cNvPr id="11" name="Picture 10" descr="CU-Medicine-logo-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17" y="244319"/>
            <a:ext cx="1103395" cy="1080000"/>
          </a:xfrm>
          <a:prstGeom prst="rect">
            <a:avLst/>
          </a:prstGeom>
        </p:spPr>
      </p:pic>
      <p:pic>
        <p:nvPicPr>
          <p:cNvPr id="12" name="Picture 2" descr="C:\Users\Man\Desktop\logo_hor_colour_png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6"/>
          <a:stretch/>
        </p:blipFill>
        <p:spPr bwMode="auto">
          <a:xfrm>
            <a:off x="379450" y="4443958"/>
            <a:ext cx="1659264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24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ndy\Documents\PPT Template\template background 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" b="16712"/>
          <a:stretch/>
        </p:blipFill>
        <p:spPr bwMode="auto">
          <a:xfrm>
            <a:off x="-38100" y="-19050"/>
            <a:ext cx="92202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086600" cy="92551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600" b="1" kern="1200" dirty="0">
                <a:solidFill>
                  <a:srgbClr val="6600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64153" y="1404392"/>
            <a:ext cx="8222648" cy="29961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  <a:p>
            <a:pPr lvl="1"/>
            <a:r>
              <a:rPr lang="en-US" dirty="0" smtClean="0"/>
              <a:t>Second level goes here</a:t>
            </a:r>
          </a:p>
          <a:p>
            <a:pPr lvl="2"/>
            <a:r>
              <a:rPr lang="en-US" dirty="0" smtClean="0"/>
              <a:t>Third level goes here</a:t>
            </a:r>
          </a:p>
          <a:p>
            <a:pPr lvl="3"/>
            <a:r>
              <a:rPr lang="en-US" dirty="0" smtClean="0"/>
              <a:t>Forth level goes here</a:t>
            </a:r>
          </a:p>
          <a:p>
            <a:pPr lvl="4"/>
            <a:r>
              <a:rPr lang="en-US" dirty="0" smtClean="0"/>
              <a:t>Fifth level goes here</a:t>
            </a:r>
            <a:endParaRPr lang="en-US" dirty="0"/>
          </a:p>
        </p:txBody>
      </p:sp>
      <p:pic>
        <p:nvPicPr>
          <p:cNvPr id="13" name="Picture 12" descr="CU-Medicine-logo-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17" y="244319"/>
            <a:ext cx="1103395" cy="1080000"/>
          </a:xfrm>
          <a:prstGeom prst="rect">
            <a:avLst/>
          </a:prstGeom>
        </p:spPr>
      </p:pic>
      <p:pic>
        <p:nvPicPr>
          <p:cNvPr id="10" name="Picture 2" descr="C:\Users\Man\Desktop\logo_hor_colour_png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6"/>
          <a:stretch/>
        </p:blipFill>
        <p:spPr bwMode="auto">
          <a:xfrm>
            <a:off x="379450" y="4443958"/>
            <a:ext cx="1659264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4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ndy\Documents\PPT Template\Presentation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aculty-of-Med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4" y="4606423"/>
            <a:ext cx="1600439" cy="40372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00174" y="2262187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0174" y="762000"/>
            <a:ext cx="714362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Description of the session</a:t>
            </a:r>
          </a:p>
        </p:txBody>
      </p:sp>
      <p:pic>
        <p:nvPicPr>
          <p:cNvPr id="11" name="Picture 10" descr="CU-Medicine-logo-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17" y="244319"/>
            <a:ext cx="11033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4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ndy\Documents\PPT Template\template background 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6" b="24792"/>
          <a:stretch/>
        </p:blipFill>
        <p:spPr bwMode="auto">
          <a:xfrm>
            <a:off x="0" y="-47628"/>
            <a:ext cx="9144000" cy="519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73207" y="1960010"/>
            <a:ext cx="34290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Thank you !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022822" y="4702448"/>
            <a:ext cx="37216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Faculty </a:t>
            </a:r>
            <a:r>
              <a:rPr lang="en-US" altLang="zh-HK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Medicine  </a:t>
            </a:r>
            <a:r>
              <a:rPr lang="en-US" altLang="zh-H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Chinese University of Hong Kong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CUHK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85" y="4502089"/>
            <a:ext cx="2880000" cy="486299"/>
          </a:xfrm>
          <a:prstGeom prst="rect">
            <a:avLst/>
          </a:prstGeom>
        </p:spPr>
      </p:pic>
      <p:pic>
        <p:nvPicPr>
          <p:cNvPr id="11" name="Picture 10" descr="CU-Medicine-logo-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361950"/>
            <a:ext cx="1583117" cy="15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7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ndy\Documents\PPT Template\Presentation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38274" y="1385342"/>
            <a:ext cx="8238182" cy="29009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  <a:p>
            <a:pPr lvl="1"/>
            <a:r>
              <a:rPr lang="en-US" dirty="0" smtClean="0"/>
              <a:t>Second level goes here</a:t>
            </a:r>
          </a:p>
          <a:p>
            <a:pPr lvl="2"/>
            <a:r>
              <a:rPr lang="en-US" dirty="0" smtClean="0"/>
              <a:t>Third level goes here</a:t>
            </a:r>
          </a:p>
          <a:p>
            <a:pPr lvl="3"/>
            <a:r>
              <a:rPr lang="en-US" dirty="0" smtClean="0"/>
              <a:t>Forth level goes here</a:t>
            </a:r>
          </a:p>
          <a:p>
            <a:pPr lvl="4"/>
            <a:r>
              <a:rPr lang="en-US" dirty="0" smtClean="0"/>
              <a:t>Fifth level goes here</a:t>
            </a:r>
            <a:endParaRPr lang="en-US" dirty="0"/>
          </a:p>
        </p:txBody>
      </p:sp>
      <p:pic>
        <p:nvPicPr>
          <p:cNvPr id="10" name="Picture 9" descr="Faculty-of-Med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9" y="4591050"/>
            <a:ext cx="1600439" cy="40372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19256" cy="92551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6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9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ndy\Documents\PPT Template\Presentation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aculty-of-Med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9" y="4591050"/>
            <a:ext cx="1600439" cy="4037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19256" cy="92551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6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404393"/>
            <a:ext cx="4038600" cy="30723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Text goes here</a:t>
            </a:r>
          </a:p>
          <a:p>
            <a:pPr lvl="1"/>
            <a:r>
              <a:rPr lang="en-US" dirty="0" smtClean="0"/>
              <a:t>Second level goes here</a:t>
            </a:r>
          </a:p>
          <a:p>
            <a:pPr lvl="2"/>
            <a:r>
              <a:rPr lang="en-US" dirty="0" smtClean="0"/>
              <a:t>Third level goes here</a:t>
            </a:r>
          </a:p>
          <a:p>
            <a:pPr lvl="3"/>
            <a:r>
              <a:rPr lang="en-US" dirty="0" smtClean="0"/>
              <a:t>Forth level goes here</a:t>
            </a:r>
          </a:p>
          <a:p>
            <a:pPr lvl="4"/>
            <a:r>
              <a:rPr lang="en-US" dirty="0" smtClean="0"/>
              <a:t>Fifth level goes here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413019"/>
            <a:ext cx="4038600" cy="30637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Text goes here</a:t>
            </a:r>
          </a:p>
          <a:p>
            <a:pPr lvl="1"/>
            <a:r>
              <a:rPr lang="en-US" dirty="0" smtClean="0"/>
              <a:t>Second level goes here</a:t>
            </a:r>
          </a:p>
          <a:p>
            <a:pPr lvl="2"/>
            <a:r>
              <a:rPr lang="en-US" dirty="0" smtClean="0"/>
              <a:t>Third level goes here</a:t>
            </a:r>
          </a:p>
          <a:p>
            <a:pPr lvl="3"/>
            <a:r>
              <a:rPr lang="en-US" dirty="0" smtClean="0"/>
              <a:t>Forth level goes here</a:t>
            </a:r>
          </a:p>
          <a:p>
            <a:pPr lvl="4"/>
            <a:r>
              <a:rPr lang="en-US" dirty="0" smtClean="0"/>
              <a:t>Fifth level goes here</a:t>
            </a:r>
          </a:p>
        </p:txBody>
      </p:sp>
    </p:spTree>
    <p:extLst>
      <p:ext uri="{BB962C8B-B14F-4D97-AF65-F5344CB8AC3E}">
        <p14:creationId xmlns:p14="http://schemas.microsoft.com/office/powerpoint/2010/main" val="212524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ndy\Documents\PPT Template\Presentation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aculty-of-Med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9" y="4591050"/>
            <a:ext cx="1600439" cy="40372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19256" cy="92551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6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49363"/>
            <a:ext cx="4040188" cy="6365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Category 1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889125"/>
            <a:ext cx="4040188" cy="258762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Text goes here</a:t>
            </a:r>
          </a:p>
          <a:p>
            <a:pPr lvl="1"/>
            <a:r>
              <a:rPr lang="en-US" dirty="0" smtClean="0"/>
              <a:t>Second level goes here</a:t>
            </a:r>
          </a:p>
          <a:p>
            <a:pPr lvl="2"/>
            <a:r>
              <a:rPr lang="en-US" dirty="0" smtClean="0"/>
              <a:t>Third level goes here</a:t>
            </a:r>
          </a:p>
          <a:p>
            <a:pPr lvl="3"/>
            <a:r>
              <a:rPr lang="en-US" dirty="0" smtClean="0"/>
              <a:t>Forth level goes here</a:t>
            </a:r>
          </a:p>
          <a:p>
            <a:pPr lvl="4"/>
            <a:r>
              <a:rPr lang="en-US" dirty="0" smtClean="0"/>
              <a:t>Fifth level goes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49363"/>
            <a:ext cx="4041775" cy="6365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Category 2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889125"/>
            <a:ext cx="4041775" cy="258762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Text goes here</a:t>
            </a:r>
          </a:p>
          <a:p>
            <a:pPr lvl="1"/>
            <a:r>
              <a:rPr lang="en-US" dirty="0" smtClean="0"/>
              <a:t>Second level goes here</a:t>
            </a:r>
          </a:p>
          <a:p>
            <a:pPr lvl="2"/>
            <a:r>
              <a:rPr lang="en-US" dirty="0" smtClean="0"/>
              <a:t>Third level goes here</a:t>
            </a:r>
          </a:p>
          <a:p>
            <a:pPr lvl="3"/>
            <a:r>
              <a:rPr lang="en-US" dirty="0" smtClean="0"/>
              <a:t>Forth level goes here</a:t>
            </a:r>
          </a:p>
          <a:p>
            <a:pPr lvl="4"/>
            <a:r>
              <a:rPr lang="en-US" dirty="0" smtClean="0"/>
              <a:t>Fifth level goes here</a:t>
            </a:r>
          </a:p>
        </p:txBody>
      </p:sp>
    </p:spTree>
    <p:extLst>
      <p:ext uri="{BB962C8B-B14F-4D97-AF65-F5344CB8AC3E}">
        <p14:creationId xmlns:p14="http://schemas.microsoft.com/office/powerpoint/2010/main" val="295776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ndy\Documents\PPT Template\Presentation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aculty-of-Med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9" y="4591050"/>
            <a:ext cx="1600439" cy="4037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7010400" cy="92551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6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379242"/>
            <a:ext cx="4114800" cy="30213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Name goes here</a:t>
            </a:r>
          </a:p>
          <a:p>
            <a:pPr lvl="1"/>
            <a:r>
              <a:rPr lang="en-US" dirty="0" smtClean="0"/>
              <a:t>Second level goes here</a:t>
            </a:r>
          </a:p>
          <a:p>
            <a:pPr lvl="2"/>
            <a:r>
              <a:rPr lang="en-US" dirty="0" smtClean="0"/>
              <a:t>Third level goes here</a:t>
            </a:r>
          </a:p>
          <a:p>
            <a:pPr lvl="3"/>
            <a:r>
              <a:rPr lang="en-US" dirty="0" smtClean="0"/>
              <a:t>Forth level goes here</a:t>
            </a:r>
          </a:p>
          <a:p>
            <a:pPr lvl="4"/>
            <a:r>
              <a:rPr lang="en-US" dirty="0" smtClean="0"/>
              <a:t>Fifth level goes here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96966" y="1366292"/>
            <a:ext cx="3945632" cy="306467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Organization goes here</a:t>
            </a:r>
          </a:p>
          <a:p>
            <a:pPr lvl="1"/>
            <a:r>
              <a:rPr lang="en-US" dirty="0" smtClean="0"/>
              <a:t>Second level goes here</a:t>
            </a:r>
          </a:p>
          <a:p>
            <a:pPr lvl="2"/>
            <a:r>
              <a:rPr lang="en-US" dirty="0" smtClean="0"/>
              <a:t>Third level goes here</a:t>
            </a:r>
          </a:p>
          <a:p>
            <a:pPr lvl="3"/>
            <a:r>
              <a:rPr lang="en-US" dirty="0" smtClean="0"/>
              <a:t>Fourth level goes here</a:t>
            </a:r>
          </a:p>
          <a:p>
            <a:pPr lvl="4"/>
            <a:r>
              <a:rPr lang="en-US" dirty="0" smtClean="0"/>
              <a:t>Fifth level goes here</a:t>
            </a:r>
            <a:endParaRPr lang="en-US" dirty="0"/>
          </a:p>
        </p:txBody>
      </p:sp>
      <p:pic>
        <p:nvPicPr>
          <p:cNvPr id="14" name="Picture 13" descr="CU-Medicine-logo-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17" y="244319"/>
            <a:ext cx="11033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3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ndy\Documents\PPT Template\Presentation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aculty-of-Med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9" y="4591050"/>
            <a:ext cx="1600439" cy="4037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010400" cy="92551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6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58635" y="1385342"/>
            <a:ext cx="8228165" cy="30914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  <a:p>
            <a:pPr lvl="1"/>
            <a:r>
              <a:rPr lang="en-US" dirty="0" smtClean="0"/>
              <a:t>Second level goes here</a:t>
            </a:r>
          </a:p>
          <a:p>
            <a:pPr lvl="2"/>
            <a:r>
              <a:rPr lang="en-US" dirty="0" smtClean="0"/>
              <a:t>Third level goes here</a:t>
            </a:r>
          </a:p>
          <a:p>
            <a:pPr lvl="3"/>
            <a:r>
              <a:rPr lang="en-US" dirty="0" smtClean="0"/>
              <a:t>Forth level goes here</a:t>
            </a:r>
          </a:p>
          <a:p>
            <a:pPr lvl="4"/>
            <a:r>
              <a:rPr lang="en-US" dirty="0" smtClean="0"/>
              <a:t>Fifth level goes here</a:t>
            </a:r>
            <a:endParaRPr lang="en-US" dirty="0"/>
          </a:p>
        </p:txBody>
      </p:sp>
      <p:pic>
        <p:nvPicPr>
          <p:cNvPr id="12" name="Picture 11" descr="CU-Medicine-logo-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17" y="244319"/>
            <a:ext cx="11033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6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ndy\Documents\PPT Template\Template background 4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9" b="2968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Faculty-of-Med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9" y="4591050"/>
            <a:ext cx="1600439" cy="40372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25425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754063"/>
            <a:ext cx="67452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aseline="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Description of the session</a:t>
            </a:r>
          </a:p>
        </p:txBody>
      </p:sp>
      <p:pic>
        <p:nvPicPr>
          <p:cNvPr id="14" name="Picture 13" descr="CU-Medicine-logo-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17" y="244319"/>
            <a:ext cx="11033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ndy\Documents\PPT Template\Template background 4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9" b="2968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aculty-of-Med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9" y="4591050"/>
            <a:ext cx="1600439" cy="403727"/>
          </a:xfrm>
          <a:prstGeom prst="rect">
            <a:avLst/>
          </a:prstGeom>
        </p:spPr>
      </p:pic>
      <p:sp>
        <p:nvSpPr>
          <p:cNvPr id="12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5951" y="1404392"/>
            <a:ext cx="8157547" cy="30723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92D050"/>
              </a:buClr>
              <a:buFont typeface="Arial" pitchFamily="34" charset="0"/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92D050"/>
              </a:buClr>
              <a:defRPr sz="20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92D050"/>
              </a:buClr>
              <a:defRPr sz="18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92D050"/>
              </a:buClr>
              <a:defRPr sz="16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92D050"/>
              </a:buClr>
              <a:defRPr sz="1400" baseline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  <a:p>
            <a:pPr lvl="1"/>
            <a:r>
              <a:rPr lang="en-US" dirty="0" smtClean="0"/>
              <a:t>Second level goes here</a:t>
            </a:r>
          </a:p>
          <a:p>
            <a:pPr lvl="2"/>
            <a:r>
              <a:rPr lang="en-US" dirty="0" smtClean="0"/>
              <a:t>Third level goes here</a:t>
            </a:r>
          </a:p>
          <a:p>
            <a:pPr lvl="3"/>
            <a:r>
              <a:rPr lang="en-US" dirty="0" smtClean="0"/>
              <a:t>Forth level goes here</a:t>
            </a:r>
          </a:p>
          <a:p>
            <a:pPr lvl="4"/>
            <a:r>
              <a:rPr lang="en-US" dirty="0" smtClean="0"/>
              <a:t>Fifth level goes here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19256" cy="92551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6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00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ndy\Documents\PPT Template\template background 2.jpg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6" b="24792"/>
          <a:stretch/>
        </p:blipFill>
        <p:spPr bwMode="auto">
          <a:xfrm>
            <a:off x="0" y="-47628"/>
            <a:ext cx="9144000" cy="519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A14D7-5929-4FDD-8FA6-69482CF948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U-Medicine-logo-S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361950"/>
            <a:ext cx="1583117" cy="15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1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68" r:id="rId2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4.wav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2.wav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3.wav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藥物安全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1"/>
          </p:nvPr>
        </p:nvSpPr>
        <p:spPr>
          <a:xfrm>
            <a:off x="704850" y="3168057"/>
            <a:ext cx="8198296" cy="499481"/>
          </a:xfrm>
        </p:spPr>
        <p:txBody>
          <a:bodyPr/>
          <a:lstStyle/>
          <a:p>
            <a:r>
              <a:rPr lang="zh-HK" altLang="en-US" dirty="0"/>
              <a:t>註冊護士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HK" altLang="en-US" dirty="0"/>
              <a:t>黃美玲</a:t>
            </a:r>
          </a:p>
        </p:txBody>
      </p:sp>
      <p:pic>
        <p:nvPicPr>
          <p:cNvPr id="2050" name="Picture 2" descr="C:\Users\Wai\AppData\Local\Microsoft\Windows\Temporary Internet Files\Content.IE5\1PAUQPZK\uho_news_030510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766">
            <a:off x="4290553" y="2532190"/>
            <a:ext cx="2458303" cy="200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ommunityleadership.org.uk/wp-content/uploads/2014/03/Question-Mark-Picture-300x30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67" l="9000" r="93667">
                        <a14:foregroundMark x1="28333" y1="33000" x2="29000" y2="27333"/>
                        <a14:foregroundMark x1="40333" y1="25333" x2="41000" y2="20667"/>
                        <a14:foregroundMark x1="55000" y1="19667" x2="55333" y2="16333"/>
                        <a14:foregroundMark x1="67000" y1="26000" x2="67333" y2="25000"/>
                        <a14:foregroundMark x1="61667" y1="35000" x2="61667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308" y="231638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醫管局智友站藥</a:t>
            </a:r>
            <a:r>
              <a:rPr lang="zh-TW" altLang="en-US" dirty="0" smtClean="0"/>
              <a:t>物</a:t>
            </a:r>
            <a:r>
              <a:rPr lang="zh-TW" altLang="en-US" dirty="0"/>
              <a:t>資料 </a:t>
            </a:r>
            <a:r>
              <a:rPr lang="en-US" altLang="zh-TW" dirty="0"/>
              <a:t>&gt; </a:t>
            </a:r>
            <a:r>
              <a:rPr lang="zh-TW" altLang="en-US" dirty="0"/>
              <a:t>一般病人</a:t>
            </a:r>
            <a:r>
              <a:rPr lang="zh-TW" altLang="en-US" dirty="0" smtClean="0"/>
              <a:t>資訊</a:t>
            </a:r>
            <a:endParaRPr lang="en-US" altLang="zh-TW" dirty="0" smtClean="0"/>
          </a:p>
          <a:p>
            <a:r>
              <a:rPr lang="zh-TW" altLang="en-US" dirty="0" smtClean="0"/>
              <a:t>社區</a:t>
            </a:r>
            <a:r>
              <a:rPr lang="zh-TW" altLang="en-US" dirty="0"/>
              <a:t>健康醫學堂老友記健康大學課程</a:t>
            </a:r>
            <a:r>
              <a:rPr lang="zh-TW" altLang="en-US"/>
              <a:t>實用</a:t>
            </a:r>
            <a:r>
              <a:rPr lang="zh-TW" altLang="en-US" smtClean="0"/>
              <a:t>手冊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參考資料</a:t>
            </a:r>
          </a:p>
        </p:txBody>
      </p:sp>
    </p:spTree>
    <p:extLst>
      <p:ext uri="{BB962C8B-B14F-4D97-AF65-F5344CB8AC3E}">
        <p14:creationId xmlns:p14="http://schemas.microsoft.com/office/powerpoint/2010/main" val="21250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492827" y="838200"/>
            <a:ext cx="2536373" cy="3363685"/>
          </a:xfrm>
        </p:spPr>
        <p:txBody>
          <a:bodyPr/>
          <a:lstStyle/>
          <a:p>
            <a:pPr algn="ctr"/>
            <a:r>
              <a:rPr lang="zh-HK" altLang="en-US" dirty="0" smtClean="0"/>
              <a:t>完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zh-HK" altLang="en-US" dirty="0"/>
              <a:t>謝謝</a:t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7170" name="Picture 2" descr="ç¸éåç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03" y="1262743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2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chimes.wav"/>
          </p:stSnd>
        </p:sndAc>
      </p:transition>
    </mc:Choice>
    <mc:Fallback xmlns="">
      <p:transition spd="slow">
        <p:push dir="u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324438" y="1066800"/>
            <a:ext cx="7720106" cy="3973285"/>
          </a:xfrm>
        </p:spPr>
        <p:txBody>
          <a:bodyPr>
            <a:normAutofit/>
          </a:bodyPr>
          <a:lstStyle/>
          <a:p>
            <a:r>
              <a:rPr lang="zh-TW" altLang="en-US" dirty="0"/>
              <a:t>按照標籤上的指示用藥</a:t>
            </a:r>
            <a:endParaRPr lang="en-US" altLang="zh-TW" dirty="0"/>
          </a:p>
          <a:p>
            <a:r>
              <a:rPr lang="zh-TW" altLang="en-US" dirty="0" smtClean="0"/>
              <a:t>每次</a:t>
            </a:r>
            <a:r>
              <a:rPr lang="zh-TW" altLang="en-US" dirty="0"/>
              <a:t>用藥前應細閱</a:t>
            </a:r>
            <a:r>
              <a:rPr lang="zh-TW" altLang="en-US" dirty="0" smtClean="0"/>
              <a:t>藥物</a:t>
            </a:r>
            <a:r>
              <a:rPr lang="zh-TW" altLang="en-US" dirty="0"/>
              <a:t>標籤，標籤上列有藥物的名稱、劑量、使用方法、</a:t>
            </a:r>
          </a:p>
          <a:p>
            <a:r>
              <a:rPr lang="zh-TW" altLang="en-US" dirty="0" smtClean="0"/>
              <a:t>保留藥物</a:t>
            </a:r>
            <a:r>
              <a:rPr lang="zh-TW" altLang="en-US" dirty="0"/>
              <a:t>標籤以備需要時向醫護人員查詢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若</a:t>
            </a:r>
            <a:r>
              <a:rPr lang="zh-TW" altLang="en-US" dirty="0"/>
              <a:t>於使用藥物後出現過敏反應如皮膚敏感、</a:t>
            </a:r>
            <a:r>
              <a:rPr lang="zh-TW" altLang="en-US" dirty="0" smtClean="0"/>
              <a:t>面部</a:t>
            </a:r>
            <a:r>
              <a:rPr lang="zh-TW" altLang="en-US" dirty="0"/>
              <a:t>或手部腫脹、呼吸困難等，請立即</a:t>
            </a:r>
            <a:r>
              <a:rPr lang="zh-TW" altLang="en-US" dirty="0" smtClean="0"/>
              <a:t>求醫</a:t>
            </a:r>
            <a:endParaRPr lang="en-US" altLang="zh-TW" dirty="0" smtClean="0"/>
          </a:p>
          <a:p>
            <a:r>
              <a:rPr lang="zh-TW" altLang="en-US" dirty="0" smtClean="0"/>
              <a:t>切勿與他人共用藥物</a:t>
            </a:r>
            <a:endParaRPr lang="en-US" altLang="zh-TW" dirty="0"/>
          </a:p>
          <a:p>
            <a:r>
              <a:rPr lang="zh-TW" altLang="en-US" dirty="0" smtClean="0"/>
              <a:t>過期</a:t>
            </a:r>
            <a:r>
              <a:rPr lang="zh-TW" altLang="en-US" dirty="0"/>
              <a:t>或完成療程後剩餘之藥物應立即棄掉。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用藥安全小貼士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3" b="95671" l="9132" r="89498">
                        <a14:foregroundMark x1="20091" y1="30736" x2="20091" y2="30736"/>
                        <a14:foregroundMark x1="48402" y1="17316" x2="48402" y2="17316"/>
                        <a14:foregroundMark x1="79452" y1="31602" x2="79452" y2="31602"/>
                        <a14:foregroundMark x1="85388" y1="54978" x2="85388" y2="54978"/>
                        <a14:foregroundMark x1="18721" y1="55411" x2="18721" y2="55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289" y="0"/>
            <a:ext cx="1527521" cy="161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4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507482" y="1001486"/>
            <a:ext cx="8157547" cy="3875313"/>
          </a:xfrm>
        </p:spPr>
        <p:txBody>
          <a:bodyPr>
            <a:noAutofit/>
          </a:bodyPr>
          <a:lstStyle/>
          <a:p>
            <a:r>
              <a:rPr lang="zh-TW" altLang="en-US" dirty="0"/>
              <a:t>把藥物存放在</a:t>
            </a:r>
            <a:r>
              <a:rPr lang="zh-TW" altLang="en-US" b="1" dirty="0">
                <a:solidFill>
                  <a:srgbClr val="FF0000"/>
                </a:solidFill>
              </a:rPr>
              <a:t>陰涼乾爽</a:t>
            </a:r>
            <a:r>
              <a:rPr lang="zh-TW" altLang="en-US" dirty="0"/>
              <a:t>的地方，避光保存</a:t>
            </a:r>
            <a:r>
              <a:rPr lang="zh-TW" altLang="en-US" dirty="0" smtClean="0"/>
              <a:t>。除特別</a:t>
            </a:r>
            <a:r>
              <a:rPr lang="zh-TW" altLang="en-US" dirty="0"/>
              <a:t>註明外，無需存放在雪櫃內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藥物應存放在有</a:t>
            </a:r>
            <a:r>
              <a:rPr lang="zh-TW" altLang="en-US" b="1" dirty="0" smtClean="0">
                <a:solidFill>
                  <a:srgbClr val="FF0000"/>
                </a:solidFill>
              </a:rPr>
              <a:t>正確標籤</a:t>
            </a:r>
            <a:r>
              <a:rPr lang="zh-TW" altLang="en-US" dirty="0" smtClean="0"/>
              <a:t>的容器內，以便醫護人員或家人在有需要時，能夠了解你用藥的情況。</a:t>
            </a:r>
            <a:endParaRPr lang="en-US" altLang="zh-TW" dirty="0" smtClean="0"/>
          </a:p>
          <a:p>
            <a:r>
              <a:rPr lang="zh-TW" altLang="en-US" dirty="0" smtClean="0"/>
              <a:t>除</a:t>
            </a:r>
            <a:r>
              <a:rPr lang="zh-TW" altLang="en-US" dirty="0"/>
              <a:t>使用</a:t>
            </a:r>
            <a:r>
              <a:rPr lang="zh-TW" altLang="en-US" b="1" dirty="0">
                <a:solidFill>
                  <a:srgbClr val="FF0000"/>
                </a:solidFill>
              </a:rPr>
              <a:t>按次分配</a:t>
            </a:r>
            <a:r>
              <a:rPr lang="zh-TW" altLang="en-US" dirty="0"/>
              <a:t>藥盒外，藥物應存放於</a:t>
            </a:r>
            <a:r>
              <a:rPr lang="zh-TW" altLang="en-US" b="1" dirty="0">
                <a:solidFill>
                  <a:srgbClr val="FF0000"/>
                </a:solidFill>
              </a:rPr>
              <a:t>原裝</a:t>
            </a:r>
            <a:r>
              <a:rPr lang="zh-TW" altLang="en-US" b="1" dirty="0" smtClean="0">
                <a:solidFill>
                  <a:srgbClr val="FF0000"/>
                </a:solidFill>
              </a:rPr>
              <a:t>的容器</a:t>
            </a:r>
            <a:r>
              <a:rPr lang="zh-TW" altLang="en-US" dirty="0"/>
              <a:t>內，而且同一容器內應只存放一種藥物</a:t>
            </a:r>
            <a:r>
              <a:rPr lang="zh-TW" altLang="en-US" dirty="0" smtClean="0"/>
              <a:t>，以免</a:t>
            </a:r>
            <a:r>
              <a:rPr lang="zh-TW" altLang="en-US" dirty="0"/>
              <a:t>產生混淆而誤服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定期</a:t>
            </a:r>
            <a:r>
              <a:rPr lang="zh-TW" altLang="en-US" dirty="0"/>
              <a:t>檢查藥物的</a:t>
            </a:r>
            <a:r>
              <a:rPr lang="zh-TW" altLang="en-US" b="1" dirty="0">
                <a:solidFill>
                  <a:srgbClr val="FF0000"/>
                </a:solidFill>
              </a:rPr>
              <a:t>有效 </a:t>
            </a:r>
            <a:r>
              <a:rPr lang="en-US" altLang="zh-TW" b="1" dirty="0">
                <a:solidFill>
                  <a:srgbClr val="FF0000"/>
                </a:solidFill>
              </a:rPr>
              <a:t>/ </a:t>
            </a:r>
            <a:r>
              <a:rPr lang="zh-TW" altLang="en-US" b="1" dirty="0">
                <a:solidFill>
                  <a:srgbClr val="FF0000"/>
                </a:solidFill>
              </a:rPr>
              <a:t>配藥日期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藥物</a:t>
            </a:r>
            <a:r>
              <a:rPr lang="zh-TW" altLang="en-US" dirty="0"/>
              <a:t>存放在</a:t>
            </a:r>
            <a:r>
              <a:rPr lang="zh-TW" altLang="en-US" b="1" dirty="0">
                <a:solidFill>
                  <a:srgbClr val="FF0000"/>
                </a:solidFill>
              </a:rPr>
              <a:t>孩童不能觸及</a:t>
            </a:r>
            <a:r>
              <a:rPr lang="zh-TW" altLang="en-US" dirty="0"/>
              <a:t>的地方</a:t>
            </a: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61257" y="220210"/>
            <a:ext cx="8219256" cy="925512"/>
          </a:xfrm>
        </p:spPr>
        <p:txBody>
          <a:bodyPr>
            <a:normAutofit/>
          </a:bodyPr>
          <a:lstStyle/>
          <a:p>
            <a:r>
              <a:rPr lang="zh-HK" altLang="en-US" sz="3200" dirty="0"/>
              <a:t>藥物儲存管理</a:t>
            </a:r>
          </a:p>
        </p:txBody>
      </p:sp>
    </p:spTree>
    <p:extLst>
      <p:ext uri="{BB962C8B-B14F-4D97-AF65-F5344CB8AC3E}">
        <p14:creationId xmlns:p14="http://schemas.microsoft.com/office/powerpoint/2010/main" val="85760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ççè¯ç©çåçæå°çµæ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18" r="100000">
                        <a14:foregroundMark x1="64417" y1="5037" x2="68098" y2="8296"/>
                        <a14:backgroundMark x1="97342" y1="70074" x2="97342" y2="70074"/>
                        <a14:backgroundMark x1="98364" y1="91556" x2="98364" y2="9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73" y="657135"/>
            <a:ext cx="2633096" cy="363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" t="4516" r="7316"/>
          <a:stretch/>
        </p:blipFill>
        <p:spPr bwMode="auto">
          <a:xfrm>
            <a:off x="1058917" y="405490"/>
            <a:ext cx="3718549" cy="413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8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  <p:sndAc>
          <p:stSnd>
            <p:snd r:embed="rId2" name="wind.wav"/>
          </p:stSnd>
        </p:sndAc>
      </p:transition>
    </mc:Choice>
    <mc:Fallback xmlns="">
      <p:transition spd="slow">
        <p:pull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465951" y="1240971"/>
            <a:ext cx="8157547" cy="3235779"/>
          </a:xfrm>
        </p:spPr>
        <p:txBody>
          <a:bodyPr>
            <a:normAutofit lnSpcReduction="10000"/>
          </a:bodyPr>
          <a:lstStyle/>
          <a:p>
            <a:r>
              <a:rPr lang="zh-TW" altLang="en-US" sz="2100" dirty="0"/>
              <a:t>對藥物有</a:t>
            </a:r>
            <a:r>
              <a:rPr lang="zh-TW" altLang="en-US" sz="2100" dirty="0" smtClean="0"/>
              <a:t>過敏</a:t>
            </a:r>
            <a:r>
              <a:rPr lang="zh-TW" altLang="en-US" sz="2100" dirty="0"/>
              <a:t>反應，計劃懷孕，懷孕</a:t>
            </a:r>
            <a:r>
              <a:rPr lang="zh-TW" altLang="en-US" sz="2100" dirty="0" smtClean="0"/>
              <a:t>或</a:t>
            </a:r>
            <a:r>
              <a:rPr lang="zh-TW" altLang="en-US" sz="2100" dirty="0"/>
              <a:t>正在餵哺母乳</a:t>
            </a:r>
            <a:r>
              <a:rPr lang="zh-TW" altLang="en-US" sz="2100" dirty="0" smtClean="0"/>
              <a:t>，</a:t>
            </a:r>
            <a:r>
              <a:rPr lang="en-US" altLang="zh-TW" sz="2100" dirty="0" smtClean="0"/>
              <a:t/>
            </a:r>
            <a:br>
              <a:rPr lang="en-US" altLang="zh-TW" sz="2100" dirty="0" smtClean="0"/>
            </a:br>
            <a:r>
              <a:rPr lang="zh-TW" altLang="en-US" sz="2100" dirty="0" smtClean="0"/>
              <a:t>要</a:t>
            </a:r>
            <a:r>
              <a:rPr lang="zh-TW" altLang="en-US" sz="2100" dirty="0"/>
              <a:t>告知醫生或藥劑師</a:t>
            </a:r>
            <a:r>
              <a:rPr lang="zh-TW" altLang="en-US" sz="2100" dirty="0" smtClean="0"/>
              <a:t>。</a:t>
            </a:r>
            <a:r>
              <a:rPr lang="en-US" altLang="zh-TW" sz="2100" dirty="0" smtClean="0"/>
              <a:t/>
            </a:r>
            <a:br>
              <a:rPr lang="en-US" altLang="zh-TW" sz="2100" dirty="0" smtClean="0"/>
            </a:br>
            <a:endParaRPr lang="en-US" altLang="zh-TW" sz="2100" dirty="0" smtClean="0"/>
          </a:p>
          <a:p>
            <a:r>
              <a:rPr lang="zh-TW" altLang="en-US" sz="2100" dirty="0"/>
              <a:t>使用其他保健產品前應向醫生或藥劑師查詢：中藥、中成藥或西藥 （因藥物之間有機會產生相互作用，改變藥物原有的效用，增加其副作用或</a:t>
            </a:r>
            <a:r>
              <a:rPr lang="zh-TW" altLang="en-US" sz="2100" dirty="0" smtClean="0"/>
              <a:t>毒性）。</a:t>
            </a:r>
            <a:r>
              <a:rPr lang="en-US" altLang="zh-TW" sz="2100" dirty="0" smtClean="0"/>
              <a:t/>
            </a:r>
            <a:br>
              <a:rPr lang="en-US" altLang="zh-TW" sz="2100" dirty="0" smtClean="0"/>
            </a:br>
            <a:endParaRPr lang="en-US" altLang="zh-TW" sz="2100" dirty="0" smtClean="0"/>
          </a:p>
          <a:p>
            <a:r>
              <a:rPr lang="zh-TW" altLang="en-US" sz="2100" dirty="0"/>
              <a:t>每次覆診，醫生有可能因應你的病情而改變藥物種類、劑量或使用次數。取藥後，應即細閱藥物標籤，遵照藥物標籤上的指示使用藥物。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HK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sz="3200" dirty="0"/>
              <a:t>服藥</a:t>
            </a:r>
            <a:r>
              <a:rPr lang="zh-HK" altLang="en-US" sz="3200" dirty="0" smtClean="0"/>
              <a:t>須知 </a:t>
            </a:r>
            <a:r>
              <a:rPr lang="en-US" altLang="zh-HK" sz="3200" dirty="0" smtClean="0"/>
              <a:t>— </a:t>
            </a:r>
            <a:r>
              <a:rPr lang="zh-HK" altLang="en-US" sz="3200" dirty="0" smtClean="0"/>
              <a:t>見</a:t>
            </a:r>
            <a:r>
              <a:rPr lang="zh-HK" altLang="en-US" sz="3200" dirty="0"/>
              <a:t>醫生時</a:t>
            </a:r>
          </a:p>
        </p:txBody>
      </p:sp>
      <p:pic>
        <p:nvPicPr>
          <p:cNvPr id="8194" name="Picture 2" descr="doctor cartoonçåçæå°çµæ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0" b="90648" l="12100" r="90200">
                        <a14:foregroundMark x1="38700" y1="53796" x2="40300" y2="58241"/>
                        <a14:foregroundMark x1="41700" y1="57315" x2="61100" y2="61204"/>
                        <a14:foregroundMark x1="56100" y1="70463" x2="56100" y2="70463"/>
                        <a14:foregroundMark x1="56300" y1="45833" x2="57900" y2="73981"/>
                        <a14:foregroundMark x1="44100" y1="73611" x2="46100" y2="44537"/>
                        <a14:foregroundMark x1="37700" y1="48981" x2="39100" y2="56574"/>
                        <a14:foregroundMark x1="36900" y1="51389" x2="38100" y2="54352"/>
                        <a14:foregroundMark x1="38400" y1="48426" x2="39800" y2="53981"/>
                        <a14:foregroundMark x1="35900" y1="49074" x2="36800" y2="52037"/>
                        <a14:foregroundMark x1="35600" y1="48333" x2="36100" y2="48981"/>
                        <a14:foregroundMark x1="40000" y1="51296" x2="40100" y2="53426"/>
                        <a14:foregroundMark x1="43600" y1="51667" x2="46400" y2="43148"/>
                        <a14:foregroundMark x1="57100" y1="43611" x2="61200" y2="56667"/>
                        <a14:foregroundMark x1="60300" y1="70278" x2="56100" y2="76944"/>
                        <a14:foregroundMark x1="42900" y1="73426" x2="45400" y2="76759"/>
                        <a14:foregroundMark x1="37300" y1="85556" x2="49000" y2="85556"/>
                        <a14:foregroundMark x1="61800" y1="83519" x2="67500" y2="83148"/>
                        <a14:foregroundMark x1="48900" y1="82778" x2="54800" y2="85833"/>
                        <a14:foregroundMark x1="57900" y1="86481" x2="63900" y2="83333"/>
                        <a14:foregroundMark x1="67900" y1="84907" x2="68400" y2="82407"/>
                        <a14:foregroundMark x1="33300" y1="83519" x2="42300" y2="81944"/>
                        <a14:foregroundMark x1="31700" y1="83148" x2="32300" y2="85093"/>
                        <a14:foregroundMark x1="61200" y1="74074" x2="57700" y2="7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7" b="10631"/>
          <a:stretch/>
        </p:blipFill>
        <p:spPr bwMode="auto">
          <a:xfrm>
            <a:off x="6996986" y="-288925"/>
            <a:ext cx="2347720" cy="232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3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465951" y="1240971"/>
            <a:ext cx="8157547" cy="3235779"/>
          </a:xfrm>
        </p:spPr>
        <p:txBody>
          <a:bodyPr>
            <a:normAutofit/>
          </a:bodyPr>
          <a:lstStyle/>
          <a:p>
            <a:r>
              <a:rPr lang="zh-TW" altLang="en-US" sz="2100" dirty="0"/>
              <a:t>你須留意所用藥物的功用及一些常見的不良反應</a:t>
            </a:r>
            <a:r>
              <a:rPr lang="zh-TW" altLang="en-US" sz="2100" dirty="0" smtClean="0"/>
              <a:t>、</a:t>
            </a:r>
            <a:r>
              <a:rPr lang="zh-TW" altLang="en-US" sz="2100" dirty="0"/>
              <a:t>依照醫生所指示的劑量</a:t>
            </a:r>
            <a:r>
              <a:rPr lang="zh-TW" altLang="en-US" sz="2100" dirty="0" smtClean="0"/>
              <a:t>、次數</a:t>
            </a:r>
            <a:r>
              <a:rPr lang="zh-TW" altLang="en-US" sz="2100" dirty="0"/>
              <a:t>、</a:t>
            </a:r>
            <a:r>
              <a:rPr lang="zh-TW" altLang="en-US" sz="2100" dirty="0" smtClean="0"/>
              <a:t>注意事項</a:t>
            </a:r>
            <a:r>
              <a:rPr lang="zh-TW" altLang="en-US" sz="2100" dirty="0"/>
              <a:t>服用</a:t>
            </a:r>
            <a:r>
              <a:rPr lang="zh-TW" altLang="en-US" sz="2100" dirty="0" smtClean="0"/>
              <a:t>。</a:t>
            </a:r>
            <a:endParaRPr lang="en-US" altLang="zh-TW" sz="2100" dirty="0" smtClean="0"/>
          </a:p>
          <a:p>
            <a:endParaRPr lang="zh-TW" altLang="en-US" sz="2100" dirty="0"/>
          </a:p>
          <a:p>
            <a:r>
              <a:rPr lang="zh-TW" altLang="en-US" sz="2100" dirty="0" smtClean="0"/>
              <a:t>若</a:t>
            </a:r>
            <a:r>
              <a:rPr lang="zh-TW" altLang="en-US" sz="2100" dirty="0"/>
              <a:t>需要切割藥片，可用切丸器切割當時所需劑量，不建議一次過切割大量藥片，因經切割的藥片會較易變質。</a:t>
            </a:r>
            <a:r>
              <a:rPr lang="en-US" altLang="zh-TW" sz="2100" dirty="0" smtClean="0"/>
              <a:t/>
            </a:r>
            <a:br>
              <a:rPr lang="en-US" altLang="zh-TW" sz="2100" dirty="0" smtClean="0"/>
            </a:br>
            <a:endParaRPr lang="en-US" altLang="zh-TW" sz="2100" dirty="0" smtClean="0"/>
          </a:p>
          <a:p>
            <a:r>
              <a:rPr lang="zh-TW" altLang="en-US" sz="2100" dirty="0"/>
              <a:t>乘飛機時，把使用之藥物存放於手提行李</a:t>
            </a:r>
            <a:r>
              <a:rPr lang="zh-TW" altLang="en-US" sz="2100" dirty="0" smtClean="0"/>
              <a:t>，如</a:t>
            </a:r>
            <a:r>
              <a:rPr lang="zh-TW" altLang="en-US" sz="2100" dirty="0"/>
              <a:t>不幸遺失寄倉行李，也不會失去藥物。另寄倉行李存放環境的溫度差異很大，並不適合存放藥物。</a:t>
            </a:r>
            <a:endParaRPr lang="en-US" altLang="zh-TW" sz="2100" dirty="0"/>
          </a:p>
          <a:p>
            <a:endParaRPr lang="en-US" altLang="zh-TW" dirty="0"/>
          </a:p>
          <a:p>
            <a:endParaRPr lang="zh-HK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sz="3200" dirty="0"/>
              <a:t>服藥</a:t>
            </a:r>
            <a:r>
              <a:rPr lang="zh-HK" altLang="en-US" sz="3200" dirty="0" smtClean="0"/>
              <a:t>須知 </a:t>
            </a:r>
            <a:r>
              <a:rPr lang="en-US" altLang="zh-HK" sz="3200" dirty="0" smtClean="0"/>
              <a:t>— </a:t>
            </a:r>
            <a:r>
              <a:rPr lang="zh-HK" altLang="en-US" sz="3200" dirty="0" smtClean="0"/>
              <a:t>取</a:t>
            </a:r>
            <a:r>
              <a:rPr lang="zh-HK" altLang="en-US" sz="3200" dirty="0"/>
              <a:t>藥後</a:t>
            </a:r>
          </a:p>
        </p:txBody>
      </p:sp>
      <p:pic>
        <p:nvPicPr>
          <p:cNvPr id="9218" name="Picture 2" descr="medicine cartoonçåçæå°çµæ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2"/>
          <a:stretch/>
        </p:blipFill>
        <p:spPr bwMode="auto">
          <a:xfrm flipH="1">
            <a:off x="6066828" y="88900"/>
            <a:ext cx="1629372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49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272143" y="1251857"/>
            <a:ext cx="8773886" cy="3235780"/>
          </a:xfrm>
        </p:spPr>
        <p:txBody>
          <a:bodyPr>
            <a:normAutofit/>
          </a:bodyPr>
          <a:lstStyle/>
          <a:p>
            <a:r>
              <a:rPr lang="zh-TW" altLang="en-US" dirty="0"/>
              <a:t>如果</a:t>
            </a:r>
            <a:r>
              <a:rPr lang="zh-TW" altLang="en-US" dirty="0" smtClean="0"/>
              <a:t>容器標籤上</a:t>
            </a:r>
            <a:r>
              <a:rPr lang="zh-TW" altLang="en-US" dirty="0"/>
              <a:t>沒有特別註明跟餐指示，空肚或飽肚服藥</a:t>
            </a:r>
            <a:r>
              <a:rPr lang="zh-TW" altLang="en-US" dirty="0" smtClean="0"/>
              <a:t>均可</a:t>
            </a:r>
            <a:endParaRPr lang="zh-TW" altLang="en-US" dirty="0"/>
          </a:p>
          <a:p>
            <a:r>
              <a:rPr lang="zh-TW" altLang="en-US" dirty="0" smtClean="0"/>
              <a:t>一些</a:t>
            </a:r>
            <a:r>
              <a:rPr lang="zh-TW" altLang="en-US" dirty="0"/>
              <a:t>藥物會引致腸胃不適，需要</a:t>
            </a:r>
            <a:r>
              <a:rPr lang="zh-TW" altLang="en-US" dirty="0" smtClean="0"/>
              <a:t>「</a:t>
            </a:r>
            <a:r>
              <a:rPr lang="zh-TW" altLang="en-US" dirty="0"/>
              <a:t>飽肚」服用，請</a:t>
            </a:r>
            <a:r>
              <a:rPr lang="zh-TW" altLang="en-US" dirty="0" smtClean="0"/>
              <a:t>閱標籤</a:t>
            </a:r>
            <a:endParaRPr lang="en-US" altLang="zh-TW" dirty="0" smtClean="0"/>
          </a:p>
          <a:p>
            <a:r>
              <a:rPr lang="zh-TW" altLang="en-US" dirty="0" smtClean="0"/>
              <a:t>一些藥物會被食物影響吸收，則宜「空肚」服用，請閱標籤</a:t>
            </a:r>
            <a:endParaRPr lang="en-US" altLang="zh-TW" dirty="0" smtClean="0"/>
          </a:p>
          <a:p>
            <a:r>
              <a:rPr lang="zh-TW" altLang="en-US" dirty="0" smtClean="0"/>
              <a:t>切</a:t>
            </a:r>
            <a:r>
              <a:rPr lang="zh-TW" altLang="en-US" dirty="0"/>
              <a:t>勿擅自停藥或更改藥物劑量或用藥</a:t>
            </a:r>
            <a:r>
              <a:rPr lang="zh-TW" altLang="en-US" dirty="0" smtClean="0"/>
              <a:t>次數</a:t>
            </a:r>
            <a:endParaRPr lang="en-US" altLang="zh-TW" dirty="0" smtClean="0"/>
          </a:p>
          <a:p>
            <a:r>
              <a:rPr lang="zh-TW" altLang="en-US" dirty="0"/>
              <a:t>忘記</a:t>
            </a:r>
            <a:r>
              <a:rPr lang="zh-TW" altLang="en-US" dirty="0" smtClean="0"/>
              <a:t>服藥</a:t>
            </a:r>
            <a:r>
              <a:rPr lang="zh-TW" altLang="en-US" dirty="0"/>
              <a:t>時，</a:t>
            </a:r>
            <a:r>
              <a:rPr lang="zh-TW" altLang="en-US" dirty="0" smtClean="0"/>
              <a:t>應儘快</a:t>
            </a:r>
            <a:r>
              <a:rPr lang="zh-TW" altLang="en-US" dirty="0"/>
              <a:t>補用適量的劑量，若記起時已接近使用</a:t>
            </a:r>
            <a:r>
              <a:rPr lang="zh-TW" altLang="en-US" dirty="0" smtClean="0"/>
              <a:t>下一</a:t>
            </a:r>
            <a:r>
              <a:rPr lang="zh-TW" altLang="en-US" dirty="0"/>
              <a:t>劑量的時間，便不必補用，只需依時使用</a:t>
            </a:r>
            <a:r>
              <a:rPr lang="zh-TW" altLang="en-US" dirty="0" smtClean="0"/>
              <a:t>下一劑量</a:t>
            </a:r>
            <a:endParaRPr lang="en-US" altLang="zh-TW" dirty="0" smtClean="0"/>
          </a:p>
          <a:p>
            <a:r>
              <a:rPr lang="zh-TW" altLang="en-US" dirty="0" smtClean="0"/>
              <a:t>切</a:t>
            </a:r>
            <a:r>
              <a:rPr lang="zh-TW" altLang="en-US" dirty="0"/>
              <a:t>勿使用雙倍的</a:t>
            </a:r>
            <a:r>
              <a:rPr lang="zh-TW" altLang="en-US" dirty="0" smtClean="0"/>
              <a:t>劑量</a:t>
            </a:r>
            <a:endParaRPr lang="zh-TW" altLang="en-US" dirty="0"/>
          </a:p>
          <a:p>
            <a:pPr marL="0" indent="0">
              <a:buNone/>
            </a:pPr>
            <a:endParaRPr lang="zh-HK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40161" y="349417"/>
            <a:ext cx="8219256" cy="729214"/>
          </a:xfrm>
        </p:spPr>
        <p:txBody>
          <a:bodyPr>
            <a:normAutofit/>
          </a:bodyPr>
          <a:lstStyle/>
          <a:p>
            <a:r>
              <a:rPr lang="zh-HK" altLang="en-US" sz="3200" dirty="0" smtClean="0"/>
              <a:t>服藥</a:t>
            </a:r>
            <a:r>
              <a:rPr lang="zh-HK" altLang="en-US" sz="3200" dirty="0"/>
              <a:t>小貼士</a:t>
            </a:r>
          </a:p>
        </p:txBody>
      </p:sp>
    </p:spTree>
    <p:extLst>
      <p:ext uri="{BB962C8B-B14F-4D97-AF65-F5344CB8AC3E}">
        <p14:creationId xmlns:p14="http://schemas.microsoft.com/office/powerpoint/2010/main" val="19465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596580" y="1055913"/>
            <a:ext cx="8157547" cy="347254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zh-TW" altLang="en-US" dirty="0" smtClean="0"/>
              <a:t>定期</a:t>
            </a:r>
            <a:r>
              <a:rPr lang="zh-TW" altLang="en-US" dirty="0"/>
              <a:t>檢查藥物的有效 </a:t>
            </a:r>
            <a:r>
              <a:rPr lang="en-US" altLang="zh-TW" dirty="0"/>
              <a:t>/ </a:t>
            </a:r>
            <a:r>
              <a:rPr lang="zh-TW" altLang="en-US" dirty="0"/>
              <a:t>配藥日期，過期、變質的藥物</a:t>
            </a:r>
            <a:endParaRPr lang="en-US" altLang="zh-TW" dirty="0" smtClean="0"/>
          </a:p>
          <a:p>
            <a:pPr>
              <a:lnSpc>
                <a:spcPct val="160000"/>
              </a:lnSpc>
            </a:pPr>
            <a:r>
              <a:rPr lang="zh-TW" altLang="en-US" dirty="0" smtClean="0"/>
              <a:t>已</a:t>
            </a:r>
            <a:r>
              <a:rPr lang="zh-TW" altLang="en-US" dirty="0"/>
              <a:t>開封一個月的</a:t>
            </a:r>
            <a:r>
              <a:rPr lang="zh-TW" altLang="en-US" dirty="0" smtClean="0"/>
              <a:t>眼藥水</a:t>
            </a:r>
            <a:r>
              <a:rPr lang="zh-TW" altLang="en-US" dirty="0"/>
              <a:t>、眼藥膏及</a:t>
            </a:r>
            <a:r>
              <a:rPr lang="zh-TW" altLang="en-US" dirty="0" smtClean="0"/>
              <a:t>眼用</a:t>
            </a:r>
            <a:r>
              <a:rPr lang="zh-TW" altLang="en-US" dirty="0"/>
              <a:t>凝</a:t>
            </a:r>
            <a:r>
              <a:rPr lang="zh-TW" altLang="en-US" dirty="0" smtClean="0"/>
              <a:t>膠</a:t>
            </a:r>
            <a:endParaRPr lang="zh-TW" altLang="en-US" dirty="0"/>
          </a:p>
          <a:p>
            <a:pPr>
              <a:lnSpc>
                <a:spcPct val="160000"/>
              </a:lnSpc>
            </a:pPr>
            <a:r>
              <a:rPr lang="zh-TW" altLang="en-US" dirty="0" smtClean="0"/>
              <a:t>完成</a:t>
            </a:r>
            <a:r>
              <a:rPr lang="zh-TW" altLang="en-US" dirty="0"/>
              <a:t>療程後剩餘之</a:t>
            </a:r>
            <a:r>
              <a:rPr lang="zh-TW" altLang="en-US" dirty="0" smtClean="0"/>
              <a:t>藥物</a:t>
            </a:r>
            <a:endParaRPr lang="en-US" altLang="zh-TW" dirty="0" smtClean="0"/>
          </a:p>
          <a:p>
            <a:pPr>
              <a:lnSpc>
                <a:spcPct val="160000"/>
              </a:lnSpc>
            </a:pPr>
            <a:r>
              <a:rPr lang="zh-TW" altLang="en-US" dirty="0" smtClean="0"/>
              <a:t>藥物</a:t>
            </a:r>
            <a:r>
              <a:rPr lang="zh-TW" altLang="en-US" dirty="0"/>
              <a:t>的標籤</a:t>
            </a:r>
            <a:r>
              <a:rPr lang="zh-TW" altLang="en-US" dirty="0" smtClean="0"/>
              <a:t>模糊不清</a:t>
            </a:r>
            <a:endParaRPr lang="en-US" altLang="zh-TW" dirty="0"/>
          </a:p>
          <a:p>
            <a:pPr>
              <a:lnSpc>
                <a:spcPct val="160000"/>
              </a:lnSpc>
            </a:pPr>
            <a:r>
              <a:rPr lang="zh-TW" altLang="en-US" dirty="0" smtClean="0"/>
              <a:t>全當作</a:t>
            </a:r>
            <a:r>
              <a:rPr lang="zh-TW" altLang="en-US" sz="2800" dirty="0">
                <a:solidFill>
                  <a:srgbClr val="FF0000"/>
                </a:solidFill>
              </a:rPr>
              <a:t>一般家居垃圾處理，不要掉廁所沖去</a:t>
            </a:r>
            <a:r>
              <a:rPr lang="zh-TW" altLang="en-US" sz="2800" dirty="0" smtClean="0">
                <a:solidFill>
                  <a:srgbClr val="FF0000"/>
                </a:solidFill>
              </a:rPr>
              <a:t>！</a:t>
            </a:r>
            <a:endParaRPr lang="zh-HK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24819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藥物棄置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9181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478971" y="1034141"/>
            <a:ext cx="8784771" cy="121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 smtClean="0"/>
              <a:t>一些輕微的</a:t>
            </a:r>
            <a:r>
              <a:rPr lang="zh-TW" altLang="en-US" sz="2000" dirty="0"/>
              <a:t>小毛病如便秘和消化不良等，未必需要藥物治療</a:t>
            </a:r>
            <a:r>
              <a:rPr lang="zh-TW" altLang="en-US" sz="2000" dirty="0" smtClean="0"/>
              <a:t>。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HK" altLang="en-US" sz="2000" dirty="0"/>
              <a:t>可</a:t>
            </a:r>
            <a:r>
              <a:rPr lang="zh-TW" altLang="en-US" sz="2000" dirty="0" smtClean="0"/>
              <a:t>透過</a:t>
            </a:r>
            <a:r>
              <a:rPr lang="zh-TW" altLang="en-US" sz="2000" dirty="0"/>
              <a:t>生活上作出調節，也可能不藥而癒，例如</a:t>
            </a:r>
            <a:r>
              <a:rPr lang="en-US" altLang="zh-TW" sz="2000" dirty="0" smtClean="0"/>
              <a:t>:</a:t>
            </a:r>
            <a:br>
              <a:rPr lang="en-US" altLang="zh-TW" sz="2000" dirty="0" smtClean="0"/>
            </a:br>
            <a:endParaRPr lang="en-US" altLang="zh-TW" sz="2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64401" y="218789"/>
            <a:ext cx="8219256" cy="729214"/>
          </a:xfrm>
        </p:spPr>
        <p:txBody>
          <a:bodyPr>
            <a:normAutofit/>
          </a:bodyPr>
          <a:lstStyle/>
          <a:p>
            <a:r>
              <a:rPr lang="zh-HK" altLang="en-US" sz="3200" dirty="0"/>
              <a:t>溫馨小貼士</a:t>
            </a:r>
          </a:p>
        </p:txBody>
      </p:sp>
      <p:pic>
        <p:nvPicPr>
          <p:cNvPr id="5122" name="Picture 2" descr="demo 2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7" b="98722" l="5112" r="100000">
                        <a14:foregroundMark x1="49042" y1="32588" x2="49042" y2="32588"/>
                        <a14:foregroundMark x1="58307" y1="25879" x2="58307" y2="25879"/>
                        <a14:foregroundMark x1="50799" y1="57508" x2="50799" y2="57508"/>
                        <a14:foregroundMark x1="53994" y1="51118" x2="49521" y2="49361"/>
                        <a14:foregroundMark x1="66294" y1="24920" x2="56709" y2="18850"/>
                        <a14:foregroundMark x1="55112" y1="60224" x2="41374" y2="44888"/>
                        <a14:foregroundMark x1="55112" y1="43610" x2="53994" y2="39936"/>
                        <a14:foregroundMark x1="64696" y1="46965" x2="66613" y2="37220"/>
                        <a14:foregroundMark x1="36901" y1="62460" x2="27955" y2="36741"/>
                        <a14:foregroundMark x1="46166" y1="34505" x2="46166" y2="33227"/>
                        <a14:foregroundMark x1="59904" y1="27316" x2="67891" y2="26518"/>
                        <a14:foregroundMark x1="55431" y1="55112" x2="59265" y2="52236"/>
                        <a14:foregroundMark x1="72364" y1="62300" x2="74920" y2="62939"/>
                        <a14:foregroundMark x1="42812" y1="78754" x2="41853" y2="76198"/>
                        <a14:foregroundMark x1="12300" y1="70128" x2="12300" y2="70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65" y="1643741"/>
            <a:ext cx="3483430" cy="34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474029" y="1937657"/>
            <a:ext cx="396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1. </a:t>
            </a:r>
            <a:r>
              <a:rPr lang="zh-TW" altLang="en-US" sz="2800" dirty="0"/>
              <a:t>均衡飲食</a:t>
            </a:r>
          </a:p>
          <a:p>
            <a:r>
              <a:rPr lang="en-US" altLang="zh-TW" sz="2800" dirty="0"/>
              <a:t>2. </a:t>
            </a:r>
            <a:r>
              <a:rPr lang="zh-TW" altLang="en-US" sz="2800" dirty="0"/>
              <a:t>充足的水分</a:t>
            </a:r>
          </a:p>
          <a:p>
            <a:r>
              <a:rPr lang="en-US" altLang="zh-TW" sz="2800" dirty="0"/>
              <a:t>3. </a:t>
            </a:r>
            <a:r>
              <a:rPr lang="zh-TW" altLang="en-US" sz="2800" dirty="0"/>
              <a:t>適量的運動</a:t>
            </a:r>
          </a:p>
          <a:p>
            <a:r>
              <a:rPr lang="en-US" altLang="zh-TW" sz="2800" dirty="0"/>
              <a:t>4. </a:t>
            </a:r>
            <a:r>
              <a:rPr lang="zh-TW" altLang="en-US" sz="2800" dirty="0"/>
              <a:t>充足的休息</a:t>
            </a:r>
          </a:p>
          <a:p>
            <a:r>
              <a:rPr lang="en-US" altLang="zh-TW" sz="2800" dirty="0"/>
              <a:t>5. </a:t>
            </a:r>
            <a:r>
              <a:rPr lang="zh-TW" altLang="en-US" sz="2800" dirty="0"/>
              <a:t>保持心境輕鬆開朗</a:t>
            </a:r>
          </a:p>
          <a:p>
            <a:r>
              <a:rPr lang="en-US" altLang="zh-TW" sz="2800" dirty="0"/>
              <a:t>6. </a:t>
            </a:r>
            <a:r>
              <a:rPr lang="zh-TW" altLang="en-US" sz="2800" dirty="0"/>
              <a:t>戒煙及少飲酒</a:t>
            </a:r>
          </a:p>
          <a:p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5089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ulty_Template_16_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525</Words>
  <Application>Microsoft Office PowerPoint</Application>
  <PresentationFormat>如螢幕大小 (16:9)</PresentationFormat>
  <Paragraphs>51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Faculty_Template_16_9</vt:lpstr>
      <vt:lpstr>藥物安全</vt:lpstr>
      <vt:lpstr>用藥安全小貼士</vt:lpstr>
      <vt:lpstr>藥物儲存管理</vt:lpstr>
      <vt:lpstr>PowerPoint 簡報</vt:lpstr>
      <vt:lpstr>服藥須知 — 見醫生時</vt:lpstr>
      <vt:lpstr>服藥須知 — 取藥後</vt:lpstr>
      <vt:lpstr>服藥小貼士</vt:lpstr>
      <vt:lpstr>藥物棄置</vt:lpstr>
      <vt:lpstr>溫馨小貼士</vt:lpstr>
      <vt:lpstr>參考資料</vt:lpstr>
      <vt:lpstr>完  謝謝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YK Au</dc:creator>
  <cp:lastModifiedBy>Wai</cp:lastModifiedBy>
  <cp:revision>135</cp:revision>
  <dcterms:created xsi:type="dcterms:W3CDTF">2017-05-12T03:32:44Z</dcterms:created>
  <dcterms:modified xsi:type="dcterms:W3CDTF">2019-03-08T17:10:00Z</dcterms:modified>
</cp:coreProperties>
</file>